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Arial Black" panose="020B0A04020102020204" pitchFamily="34" charset="0"/>
      <p:regular r:id="rId19"/>
      <p:bold r:id="rId20"/>
    </p:embeddedFont>
    <p:embeddedFont>
      <p:font typeface="Calibri" panose="020F0502020204030204" pitchFamily="3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0">
          <p15:clr>
            <a:srgbClr val="A4A3A4"/>
          </p15:clr>
        </p15:guide>
        <p15:guide id="2" orient="horz" pos="3408">
          <p15:clr>
            <a:srgbClr val="A4A3A4"/>
          </p15:clr>
        </p15:guide>
        <p15:guide id="3" pos="6936">
          <p15:clr>
            <a:srgbClr val="A4A3A4"/>
          </p15:clr>
        </p15:guide>
        <p15:guide id="4" pos="74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EN8b+tRos5SAZ27TuA8MwwC0yv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ocking, Katherin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2C0E5A-907B-4E59-BCE6-2F36A3F65E94}">
  <a:tblStyle styleId="{622C0E5A-907B-4E59-BCE6-2F36A3F65E9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8-15T18:31:41.204" idx="2">
    <p:pos x="9029" y="628"/>
    <p:text>Consider adding some data to provide context. Are you looking at MAP, GMAS, or both? All grade levels? What content areas?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jRoIhTk"/>
      </p:ext>
    </p:extLst>
  </p:cm>
  <p:cm authorId="0" dt="2022-08-15T18:38:29.214" idx="1">
    <p:pos x="2791" y="5959"/>
    <p:text>Opportunity to clarify, "...only 9% scored proficient and above" Is the 9% MAP or GMAS? Grade levels? Same comment for Numeracy Problem Statement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jRoIhT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a:t>Notes for School CIP Teams: After completing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a:p>
        </p:txBody>
      </p:sp>
      <p:sp>
        <p:nvSpPr>
          <p:cNvPr id="270" name="Google Shape;2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a:t>Notes for School CIP Teams: On this slide you will identify SMART goals for each priority area and how you will monitor progress towards those goals</a:t>
            </a:r>
            <a:endParaRPr/>
          </a:p>
        </p:txBody>
      </p:sp>
      <p:sp>
        <p:nvSpPr>
          <p:cNvPr id="290" name="Google Shape;2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p:nvPr/>
        </p:nvSpPr>
        <p:spPr>
          <a:xfrm>
            <a:off x="4000500" y="1087403"/>
            <a:ext cx="8191500" cy="5770597"/>
          </a:xfrm>
          <a:custGeom>
            <a:avLst/>
            <a:gdLst/>
            <a:ahLst/>
            <a:cxnLst/>
            <a:rect l="l" t="t" r="r" b="b"/>
            <a:pathLst>
              <a:path w="8191500" h="5770597" extrusionOk="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cxnSp>
        <p:nvCxnSpPr>
          <p:cNvPr id="17" name="Google Shape;17;p18"/>
          <p:cNvCxnSpPr/>
          <p:nvPr/>
        </p:nvCxnSpPr>
        <p:spPr>
          <a:xfrm>
            <a:off x="406241" y="183933"/>
            <a:ext cx="0" cy="1597708"/>
          </a:xfrm>
          <a:prstGeom prst="straightConnector1">
            <a:avLst/>
          </a:prstGeom>
          <a:noFill/>
          <a:ln w="127000" cap="rnd" cmpd="sng">
            <a:solidFill>
              <a:schemeClr val="accent4"/>
            </a:solidFill>
            <a:prstDash val="dash"/>
            <a:miter lim="800000"/>
            <a:headEnd type="none" w="sm" len="sm"/>
            <a:tailEnd type="none" w="sm" len="sm"/>
          </a:ln>
        </p:spPr>
      </p:cxnSp>
      <p:sp>
        <p:nvSpPr>
          <p:cNvPr id="18" name="Google Shape;18;p18"/>
          <p:cNvSpPr/>
          <p:nvPr/>
        </p:nvSpPr>
        <p:spPr>
          <a:xfrm>
            <a:off x="5292348" y="1"/>
            <a:ext cx="2279742" cy="1267785"/>
          </a:xfrm>
          <a:custGeom>
            <a:avLst/>
            <a:gdLst/>
            <a:ahLst/>
            <a:cxnLst/>
            <a:rect l="l" t="t" r="r" b="b"/>
            <a:pathLst>
              <a:path w="2279742" h="1267785" extrusionOk="0">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19" name="Google Shape;19;p18"/>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0" name="Google Shape;20;p18"/>
          <p:cNvSpPr/>
          <p:nvPr/>
        </p:nvSpPr>
        <p:spPr>
          <a:xfrm>
            <a:off x="1569044" y="514898"/>
            <a:ext cx="2393351" cy="232842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1" name="Google Shape;21;p18"/>
          <p:cNvSpPr/>
          <p:nvPr/>
        </p:nvSpPr>
        <p:spPr>
          <a:xfrm flipH="1">
            <a:off x="0" y="2949740"/>
            <a:ext cx="1186451" cy="1771650"/>
          </a:xfrm>
          <a:custGeom>
            <a:avLst/>
            <a:gdLst/>
            <a:ahLst/>
            <a:cxnLst/>
            <a:rect l="l" t="t" r="r" b="b"/>
            <a:pathLst>
              <a:path w="1186451" h="1771650" extrusionOk="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2" name="Google Shape;22;p18"/>
          <p:cNvSpPr/>
          <p:nvPr/>
        </p:nvSpPr>
        <p:spPr>
          <a:xfrm rot="-5400000">
            <a:off x="1539683" y="4203427"/>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3" name="Google Shape;23;p18"/>
          <p:cNvSpPr txBox="1">
            <a:spLocks noGrp="1"/>
          </p:cNvSpPr>
          <p:nvPr>
            <p:ph type="ctrTitle"/>
          </p:nvPr>
        </p:nvSpPr>
        <p:spPr>
          <a:xfrm>
            <a:off x="5093208" y="2743200"/>
            <a:ext cx="6592824" cy="2386584"/>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8"/>
          <p:cNvSpPr txBox="1">
            <a:spLocks noGrp="1"/>
          </p:cNvSpPr>
          <p:nvPr>
            <p:ph type="subTitle" idx="1"/>
          </p:nvPr>
        </p:nvSpPr>
        <p:spPr>
          <a:xfrm>
            <a:off x="5093208" y="5221224"/>
            <a:ext cx="6592824" cy="996696"/>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with 2 medium pictures">
  <p:cSld name="Title and Content with 2 medium pictures">
    <p:spTree>
      <p:nvGrpSpPr>
        <p:cNvPr id="1" name="Shape 83"/>
        <p:cNvGrpSpPr/>
        <p:nvPr/>
      </p:nvGrpSpPr>
      <p:grpSpPr>
        <a:xfrm>
          <a:off x="0" y="0"/>
          <a:ext cx="0" cy="0"/>
          <a:chOff x="0" y="0"/>
          <a:chExt cx="0" cy="0"/>
        </a:xfrm>
      </p:grpSpPr>
      <p:sp>
        <p:nvSpPr>
          <p:cNvPr id="84" name="Google Shape;84;p27"/>
          <p:cNvSpPr>
            <a:spLocks noGrp="1"/>
          </p:cNvSpPr>
          <p:nvPr>
            <p:ph type="pic" idx="2"/>
          </p:nvPr>
        </p:nvSpPr>
        <p:spPr>
          <a:xfrm>
            <a:off x="7901259" y="2727729"/>
            <a:ext cx="4290740" cy="4130271"/>
          </a:xfrm>
          <a:prstGeom prst="rect">
            <a:avLst/>
          </a:prstGeom>
          <a:noFill/>
          <a:ln>
            <a:noFill/>
          </a:ln>
        </p:spPr>
      </p:sp>
      <p:sp>
        <p:nvSpPr>
          <p:cNvPr id="85" name="Google Shape;85;p27"/>
          <p:cNvSpPr>
            <a:spLocks noGrp="1"/>
          </p:cNvSpPr>
          <p:nvPr>
            <p:ph type="pic" idx="3"/>
          </p:nvPr>
        </p:nvSpPr>
        <p:spPr>
          <a:xfrm>
            <a:off x="6261609" y="0"/>
            <a:ext cx="3519311" cy="3007909"/>
          </a:xfrm>
          <a:prstGeom prst="rect">
            <a:avLst/>
          </a:prstGeom>
          <a:noFill/>
          <a:ln>
            <a:noFill/>
          </a:ln>
        </p:spPr>
      </p:sp>
      <p:sp>
        <p:nvSpPr>
          <p:cNvPr id="86" name="Google Shape;86;p27"/>
          <p:cNvSpPr/>
          <p:nvPr/>
        </p:nvSpPr>
        <p:spPr>
          <a:xfrm>
            <a:off x="10420569" y="1364732"/>
            <a:ext cx="947488" cy="92178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87" name="Google Shape;87;p27"/>
          <p:cNvSpPr/>
          <p:nvPr/>
        </p:nvSpPr>
        <p:spPr>
          <a:xfrm rot="-6040930" flipH="1">
            <a:off x="6034138" y="-673140"/>
            <a:ext cx="4021193" cy="4021193"/>
          </a:xfrm>
          <a:prstGeom prst="arc">
            <a:avLst>
              <a:gd name="adj1" fmla="val 16200000"/>
              <a:gd name="adj2" fmla="val 20093138"/>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88" name="Google Shape;88;p27"/>
          <p:cNvSpPr txBox="1">
            <a:spLocks noGrp="1"/>
          </p:cNvSpPr>
          <p:nvPr>
            <p:ph type="title"/>
          </p:nvPr>
        </p:nvSpPr>
        <p:spPr>
          <a:xfrm>
            <a:off x="841248" y="365760"/>
            <a:ext cx="512064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27"/>
          <p:cNvSpPr txBox="1">
            <a:spLocks noGrp="1"/>
          </p:cNvSpPr>
          <p:nvPr>
            <p:ph type="body" idx="1"/>
          </p:nvPr>
        </p:nvSpPr>
        <p:spPr>
          <a:xfrm>
            <a:off x="841248" y="1828800"/>
            <a:ext cx="5093208" cy="43525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92"/>
        <p:cNvGrpSpPr/>
        <p:nvPr/>
      </p:nvGrpSpPr>
      <p:grpSpPr>
        <a:xfrm>
          <a:off x="0" y="0"/>
          <a:ext cx="0" cy="0"/>
          <a:chOff x="0" y="0"/>
          <a:chExt cx="0" cy="0"/>
        </a:xfrm>
      </p:grpSpPr>
      <p:sp>
        <p:nvSpPr>
          <p:cNvPr id="93" name="Google Shape;93;p28"/>
          <p:cNvSpPr/>
          <p:nvPr/>
        </p:nvSpPr>
        <p:spPr>
          <a:xfrm>
            <a:off x="707393" y="847600"/>
            <a:ext cx="4619938" cy="46199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94" name="Google Shape;94;p28"/>
          <p:cNvSpPr/>
          <p:nvPr/>
        </p:nvSpPr>
        <p:spPr>
          <a:xfrm flipH="1">
            <a:off x="530529" y="0"/>
            <a:ext cx="1155142" cy="591009"/>
          </a:xfrm>
          <a:custGeom>
            <a:avLst/>
            <a:gdLst/>
            <a:ahLst/>
            <a:cxnLst/>
            <a:rect l="l" t="t" r="r" b="b"/>
            <a:pathLst>
              <a:path w="1155142" h="591009" extrusionOk="0">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95" name="Google Shape;95;p28"/>
          <p:cNvSpPr/>
          <p:nvPr/>
        </p:nvSpPr>
        <p:spPr>
          <a:xfrm flipH="1">
            <a:off x="3961511" y="-1"/>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96" name="Google Shape;96;p28"/>
          <p:cNvSpPr/>
          <p:nvPr/>
        </p:nvSpPr>
        <p:spPr>
          <a:xfrm flipH="1">
            <a:off x="0" y="2936831"/>
            <a:ext cx="159741" cy="552996"/>
          </a:xfrm>
          <a:custGeom>
            <a:avLst/>
            <a:gdLst/>
            <a:ahLst/>
            <a:cxnLst/>
            <a:rect l="l" t="t" r="r" b="b"/>
            <a:pathLst>
              <a:path w="159741" h="552996" extrusionOk="0">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97" name="Google Shape;97;p28"/>
          <p:cNvSpPr/>
          <p:nvPr/>
        </p:nvSpPr>
        <p:spPr>
          <a:xfrm flipH="1">
            <a:off x="0" y="5835649"/>
            <a:ext cx="1548180" cy="1022351"/>
          </a:xfrm>
          <a:custGeom>
            <a:avLst/>
            <a:gdLst/>
            <a:ahLst/>
            <a:cxnLst/>
            <a:rect l="l" t="t" r="r" b="b"/>
            <a:pathLst>
              <a:path w="1548180" h="1022351" extrusionOk="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98" name="Google Shape;98;p28"/>
          <p:cNvSpPr/>
          <p:nvPr/>
        </p:nvSpPr>
        <p:spPr>
          <a:xfrm flipH="1">
            <a:off x="3405056" y="5717905"/>
            <a:ext cx="1771609"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99" name="Google Shape;99;p28"/>
          <p:cNvSpPr/>
          <p:nvPr/>
        </p:nvSpPr>
        <p:spPr>
          <a:xfrm flipH="1">
            <a:off x="4132972" y="6258755"/>
            <a:ext cx="1565940" cy="599245"/>
          </a:xfrm>
          <a:custGeom>
            <a:avLst/>
            <a:gdLst/>
            <a:ahLst/>
            <a:cxnLst/>
            <a:rect l="l" t="t" r="r" b="b"/>
            <a:pathLst>
              <a:path w="1565940" h="599245" extrusionOk="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100" name="Google Shape;100;p28"/>
          <p:cNvSpPr txBox="1">
            <a:spLocks noGrp="1"/>
          </p:cNvSpPr>
          <p:nvPr>
            <p:ph type="title"/>
          </p:nvPr>
        </p:nvSpPr>
        <p:spPr>
          <a:xfrm>
            <a:off x="1389888" y="1234440"/>
            <a:ext cx="3236976" cy="40690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8"/>
          <p:cNvSpPr txBox="1">
            <a:spLocks noGrp="1"/>
          </p:cNvSpPr>
          <p:nvPr>
            <p:ph type="ftr" idx="11"/>
          </p:nvPr>
        </p:nvSpPr>
        <p:spPr>
          <a:xfrm>
            <a:off x="6099048"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8"/>
          <p:cNvSpPr txBox="1">
            <a:spLocks noGrp="1"/>
          </p:cNvSpPr>
          <p:nvPr>
            <p:ph type="sldNum" idx="12"/>
          </p:nvPr>
        </p:nvSpPr>
        <p:spPr>
          <a:xfrm>
            <a:off x="10506456" y="6356350"/>
            <a:ext cx="850392"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28"/>
          <p:cNvSpPr txBox="1">
            <a:spLocks noGrp="1"/>
          </p:cNvSpPr>
          <p:nvPr>
            <p:ph type="body" idx="1"/>
          </p:nvPr>
        </p:nvSpPr>
        <p:spPr>
          <a:xfrm>
            <a:off x="6665976" y="2551176"/>
            <a:ext cx="4709160" cy="17556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104"/>
        <p:cNvGrpSpPr/>
        <p:nvPr/>
      </p:nvGrpSpPr>
      <p:grpSpPr>
        <a:xfrm>
          <a:off x="0" y="0"/>
          <a:ext cx="0" cy="0"/>
          <a:chOff x="0" y="0"/>
          <a:chExt cx="0" cy="0"/>
        </a:xfrm>
      </p:grpSpPr>
      <p:sp>
        <p:nvSpPr>
          <p:cNvPr id="105" name="Google Shape;10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29"/>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109" name="Google Shape;109;p29"/>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110" name="Google Shape;110;p29"/>
          <p:cNvSpPr txBox="1">
            <a:spLocks noGrp="1"/>
          </p:cNvSpPr>
          <p:nvPr>
            <p:ph type="body" idx="1"/>
          </p:nvPr>
        </p:nvSpPr>
        <p:spPr>
          <a:xfrm>
            <a:off x="838200" y="1911096"/>
            <a:ext cx="10515600" cy="385974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1"/>
        <p:cNvGrpSpPr/>
        <p:nvPr/>
      </p:nvGrpSpPr>
      <p:grpSpPr>
        <a:xfrm>
          <a:off x="0" y="0"/>
          <a:ext cx="0" cy="0"/>
          <a:chOff x="0" y="0"/>
          <a:chExt cx="0" cy="0"/>
        </a:xfrm>
      </p:grpSpPr>
      <p:sp>
        <p:nvSpPr>
          <p:cNvPr id="112" name="Google Shape;11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30"/>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118" name="Google Shape;118;p30"/>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127" name="Google Shape;127;p31"/>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128" name="Google Shape;128;p31"/>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9"/>
        <p:cNvGrpSpPr/>
        <p:nvPr/>
      </p:nvGrpSpPr>
      <p:grpSpPr>
        <a:xfrm>
          <a:off x="0" y="0"/>
          <a:ext cx="0" cy="0"/>
          <a:chOff x="0" y="0"/>
          <a:chExt cx="0" cy="0"/>
        </a:xfrm>
      </p:grpSpPr>
      <p:sp>
        <p:nvSpPr>
          <p:cNvPr id="130" name="Google Shape;13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32"/>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133" name="Google Shape;133;p32"/>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134" name="Google Shape;13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8" name="Google Shape;138;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9" name="Google Shape;13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33"/>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142" name="Google Shape;142;p33"/>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3"/>
        <p:cNvGrpSpPr/>
        <p:nvPr/>
      </p:nvGrpSpPr>
      <p:grpSpPr>
        <a:xfrm>
          <a:off x="0" y="0"/>
          <a:ext cx="0" cy="0"/>
          <a:chOff x="0" y="0"/>
          <a:chExt cx="0" cy="0"/>
        </a:xfrm>
      </p:grpSpPr>
      <p:sp>
        <p:nvSpPr>
          <p:cNvPr id="144" name="Google Shape;144;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34"/>
          <p:cNvSpPr>
            <a:spLocks noGrp="1"/>
          </p:cNvSpPr>
          <p:nvPr>
            <p:ph type="pic" idx="2"/>
          </p:nvPr>
        </p:nvSpPr>
        <p:spPr>
          <a:xfrm>
            <a:off x="5183188" y="987425"/>
            <a:ext cx="6172200" cy="4873625"/>
          </a:xfrm>
          <a:prstGeom prst="rect">
            <a:avLst/>
          </a:prstGeom>
          <a:noFill/>
          <a:ln>
            <a:noFill/>
          </a:ln>
        </p:spPr>
      </p:sp>
      <p:sp>
        <p:nvSpPr>
          <p:cNvPr id="146" name="Google Shape;146;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7" name="Google Shape;14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34"/>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150" name="Google Shape;150;p34"/>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2 small pictures">
  <p:cSld name="Title and Content 2 small pictures">
    <p:spTree>
      <p:nvGrpSpPr>
        <p:cNvPr id="1" name="Shape 25"/>
        <p:cNvGrpSpPr/>
        <p:nvPr/>
      </p:nvGrpSpPr>
      <p:grpSpPr>
        <a:xfrm>
          <a:off x="0" y="0"/>
          <a:ext cx="0" cy="0"/>
          <a:chOff x="0" y="0"/>
          <a:chExt cx="0" cy="0"/>
        </a:xfrm>
      </p:grpSpPr>
      <p:sp>
        <p:nvSpPr>
          <p:cNvPr id="26" name="Google Shape;26;p19"/>
          <p:cNvSpPr>
            <a:spLocks noGrp="1"/>
          </p:cNvSpPr>
          <p:nvPr>
            <p:ph type="pic" idx="2"/>
          </p:nvPr>
        </p:nvSpPr>
        <p:spPr>
          <a:xfrm>
            <a:off x="7200479" y="1150210"/>
            <a:ext cx="2207046" cy="2204178"/>
          </a:xfrm>
          <a:prstGeom prst="rect">
            <a:avLst/>
          </a:prstGeom>
          <a:noFill/>
          <a:ln>
            <a:noFill/>
          </a:ln>
        </p:spPr>
      </p:sp>
      <p:sp>
        <p:nvSpPr>
          <p:cNvPr id="27" name="Google Shape;27;p19"/>
          <p:cNvSpPr>
            <a:spLocks noGrp="1"/>
          </p:cNvSpPr>
          <p:nvPr>
            <p:ph type="pic" idx="3"/>
          </p:nvPr>
        </p:nvSpPr>
        <p:spPr>
          <a:xfrm>
            <a:off x="8444632" y="2579683"/>
            <a:ext cx="3096807" cy="3096807"/>
          </a:xfrm>
          <a:prstGeom prst="rect">
            <a:avLst/>
          </a:prstGeom>
          <a:noFill/>
          <a:ln>
            <a:noFill/>
          </a:ln>
        </p:spPr>
      </p:sp>
      <p:sp>
        <p:nvSpPr>
          <p:cNvPr id="28" name="Google Shape;28;p19"/>
          <p:cNvSpPr txBox="1">
            <a:spLocks noGrp="1"/>
          </p:cNvSpPr>
          <p:nvPr>
            <p:ph type="title"/>
          </p:nvPr>
        </p:nvSpPr>
        <p:spPr>
          <a:xfrm>
            <a:off x="539496" y="365124"/>
            <a:ext cx="580644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539496" y="1825625"/>
            <a:ext cx="5806440" cy="435254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2400"/>
              <a:buNone/>
              <a:defRPr sz="2400"/>
            </a:lvl1pPr>
            <a:lvl2pPr marL="914400" lvl="1" indent="-355600" algn="l">
              <a:lnSpc>
                <a:spcPct val="110000"/>
              </a:lnSpc>
              <a:spcBef>
                <a:spcPts val="500"/>
              </a:spcBef>
              <a:spcAft>
                <a:spcPts val="0"/>
              </a:spcAft>
              <a:buClr>
                <a:schemeClr val="dk1"/>
              </a:buClr>
              <a:buSzPts val="2000"/>
              <a:buChar char="•"/>
              <a:defRPr sz="2000"/>
            </a:lvl2pPr>
            <a:lvl3pPr marL="1371600" lvl="2" indent="-342900" algn="l">
              <a:lnSpc>
                <a:spcPct val="110000"/>
              </a:lnSpc>
              <a:spcBef>
                <a:spcPts val="500"/>
              </a:spcBef>
              <a:spcAft>
                <a:spcPts val="0"/>
              </a:spcAft>
              <a:buClr>
                <a:schemeClr val="dk1"/>
              </a:buClr>
              <a:buSzPts val="1800"/>
              <a:buChar char="•"/>
              <a:defRPr sz="1800"/>
            </a:lvl3pPr>
            <a:lvl4pPr marL="1828800" lvl="3" indent="-330200" algn="l">
              <a:lnSpc>
                <a:spcPct val="110000"/>
              </a:lnSpc>
              <a:spcBef>
                <a:spcPts val="500"/>
              </a:spcBef>
              <a:spcAft>
                <a:spcPts val="0"/>
              </a:spcAft>
              <a:buClr>
                <a:schemeClr val="dk1"/>
              </a:buClr>
              <a:buSzPts val="1600"/>
              <a:buChar char="•"/>
              <a:defRPr sz="1600"/>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19"/>
          <p:cNvSpPr/>
          <p:nvPr/>
        </p:nvSpPr>
        <p:spPr>
          <a:xfrm>
            <a:off x="10249620" y="1555068"/>
            <a:ext cx="819303" cy="79707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33" name="Google Shape;33;p19"/>
          <p:cNvSpPr/>
          <p:nvPr/>
        </p:nvSpPr>
        <p:spPr>
          <a:xfrm>
            <a:off x="7590089" y="4034393"/>
            <a:ext cx="876704" cy="876704"/>
          </a:xfrm>
          <a:prstGeom prst="rect">
            <a:avLst/>
          </a:prstGeom>
          <a:noFill/>
          <a:ln w="1270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539496"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0"/>
          <p:cNvSpPr txBox="1">
            <a:spLocks noGrp="1"/>
          </p:cNvSpPr>
          <p:nvPr>
            <p:ph type="body" idx="1"/>
          </p:nvPr>
        </p:nvSpPr>
        <p:spPr>
          <a:xfrm>
            <a:off x="1179576" y="1911096"/>
            <a:ext cx="9829800" cy="385974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20"/>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40" name="Google Shape;40;p20"/>
          <p:cNvSpPr/>
          <p:nvPr/>
        </p:nvSpPr>
        <p:spPr>
          <a:xfrm flipH="1">
            <a:off x="123536" y="5717905"/>
            <a:ext cx="1771609"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1"/>
        <p:cNvGrpSpPr/>
        <p:nvPr/>
      </p:nvGrpSpPr>
      <p:grpSpPr>
        <a:xfrm>
          <a:off x="0" y="0"/>
          <a:ext cx="0" cy="0"/>
          <a:chOff x="0" y="0"/>
          <a:chExt cx="0" cy="0"/>
        </a:xfrm>
      </p:grpSpPr>
      <p:sp>
        <p:nvSpPr>
          <p:cNvPr id="42" name="Google Shape;42;p21"/>
          <p:cNvSpPr/>
          <p:nvPr/>
        </p:nvSpPr>
        <p:spPr>
          <a:xfrm>
            <a:off x="489189" y="1119031"/>
            <a:ext cx="4619938" cy="46199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43" name="Google Shape;43;p21"/>
          <p:cNvSpPr/>
          <p:nvPr/>
        </p:nvSpPr>
        <p:spPr>
          <a:xfrm rot="-1790889">
            <a:off x="8683720" y="941148"/>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44" name="Google Shape;44;p21"/>
          <p:cNvSpPr/>
          <p:nvPr/>
        </p:nvSpPr>
        <p:spPr>
          <a:xfrm>
            <a:off x="910048" y="4780992"/>
            <a:ext cx="546100" cy="546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45" name="Google Shape;45;p21"/>
          <p:cNvSpPr txBox="1">
            <a:spLocks noGrp="1"/>
          </p:cNvSpPr>
          <p:nvPr>
            <p:ph type="title"/>
          </p:nvPr>
        </p:nvSpPr>
        <p:spPr>
          <a:xfrm>
            <a:off x="1170432" y="1399032"/>
            <a:ext cx="3236976" cy="40690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5788152" y="1527048"/>
            <a:ext cx="5111496" cy="393192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22"/>
          <p:cNvSpPr/>
          <p:nvPr/>
        </p:nvSpPr>
        <p:spPr>
          <a:xfrm>
            <a:off x="2815929" y="148929"/>
            <a:ext cx="6560142" cy="656014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51" name="Google Shape;51;p22"/>
          <p:cNvSpPr/>
          <p:nvPr/>
        </p:nvSpPr>
        <p:spPr>
          <a:xfrm rot="-1577571" flipH="1">
            <a:off x="2494119" y="-28502"/>
            <a:ext cx="6816262" cy="6816262"/>
          </a:xfrm>
          <a:prstGeom prst="arc">
            <a:avLst>
              <a:gd name="adj1" fmla="val 16200000"/>
              <a:gd name="adj2" fmla="val 20093138"/>
            </a:avLst>
          </a:prstGeom>
          <a:noFill/>
          <a:ln w="127000" cap="rnd" cmpd="sng">
            <a:solidFill>
              <a:schemeClr val="accent4">
                <a:alpha val="94901"/>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52" name="Google Shape;52;p22"/>
          <p:cNvSpPr/>
          <p:nvPr/>
        </p:nvSpPr>
        <p:spPr>
          <a:xfrm>
            <a:off x="8165417" y="5241988"/>
            <a:ext cx="759403" cy="73880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53" name="Google Shape;53;p22"/>
          <p:cNvSpPr txBox="1">
            <a:spLocks noGrp="1"/>
          </p:cNvSpPr>
          <p:nvPr>
            <p:ph type="title"/>
          </p:nvPr>
        </p:nvSpPr>
        <p:spPr>
          <a:xfrm>
            <a:off x="3319272" y="1380744"/>
            <a:ext cx="5559552" cy="2514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3319272" y="4078224"/>
            <a:ext cx="5559552" cy="153619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55"/>
        <p:cNvGrpSpPr/>
        <p:nvPr/>
      </p:nvGrpSpPr>
      <p:grpSpPr>
        <a:xfrm>
          <a:off x="0" y="0"/>
          <a:ext cx="0" cy="0"/>
          <a:chOff x="0" y="0"/>
          <a:chExt cx="0" cy="0"/>
        </a:xfrm>
      </p:grpSpPr>
      <p:sp>
        <p:nvSpPr>
          <p:cNvPr id="56" name="Google Shape;56;p23"/>
          <p:cNvSpPr/>
          <p:nvPr/>
        </p:nvSpPr>
        <p:spPr>
          <a:xfrm>
            <a:off x="9866106" y="0"/>
            <a:ext cx="2325894" cy="2180854"/>
          </a:xfrm>
          <a:custGeom>
            <a:avLst/>
            <a:gdLst/>
            <a:ahLst/>
            <a:cxnLst/>
            <a:rect l="l" t="t" r="r" b="b"/>
            <a:pathLst>
              <a:path w="2325894" h="2180854" extrusionOk="0">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7" name="Google Shape;5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755904" y="2825496"/>
            <a:ext cx="10680192" cy="283464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30200" algn="l">
              <a:lnSpc>
                <a:spcPct val="90000"/>
              </a:lnSpc>
              <a:spcBef>
                <a:spcPts val="500"/>
              </a:spcBef>
              <a:spcAft>
                <a:spcPts val="0"/>
              </a:spcAft>
              <a:buClr>
                <a:schemeClr val="dk1"/>
              </a:buClr>
              <a:buSzPts val="1600"/>
              <a:buChar char="•"/>
              <a:defRPr sz="1600"/>
            </a:lvl2pPr>
            <a:lvl3pPr marL="1371600" lvl="2" indent="-317500" algn="l">
              <a:lnSpc>
                <a:spcPct val="90000"/>
              </a:lnSpc>
              <a:spcBef>
                <a:spcPts val="500"/>
              </a:spcBef>
              <a:spcAft>
                <a:spcPts val="0"/>
              </a:spcAft>
              <a:buClr>
                <a:schemeClr val="dk1"/>
              </a:buClr>
              <a:buSzPts val="1400"/>
              <a:buChar char="•"/>
              <a:defRPr sz="1400"/>
            </a:lvl3pPr>
            <a:lvl4pPr marL="1828800" lvl="3" indent="-304800" algn="l">
              <a:lnSpc>
                <a:spcPct val="90000"/>
              </a:lnSpc>
              <a:spcBef>
                <a:spcPts val="500"/>
              </a:spcBef>
              <a:spcAft>
                <a:spcPts val="0"/>
              </a:spcAft>
              <a:buClr>
                <a:schemeClr val="dk1"/>
              </a:buClr>
              <a:buSzPts val="1200"/>
              <a:buChar char="•"/>
              <a:defRPr sz="12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24"/>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64" name="Google Shape;64;p24"/>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3 column" type="twoTxTwoObj">
  <p:cSld name="TWO_OBJECTS_WITH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txBox="1">
            <a:spLocks noGrp="1"/>
          </p:cNvSpPr>
          <p:nvPr>
            <p:ph type="body" idx="1"/>
          </p:nvPr>
        </p:nvSpPr>
        <p:spPr>
          <a:xfrm>
            <a:off x="839788" y="1681163"/>
            <a:ext cx="32918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25"/>
          <p:cNvSpPr txBox="1">
            <a:spLocks noGrp="1"/>
          </p:cNvSpPr>
          <p:nvPr>
            <p:ph type="body" idx="2"/>
          </p:nvPr>
        </p:nvSpPr>
        <p:spPr>
          <a:xfrm>
            <a:off x="839788" y="2505075"/>
            <a:ext cx="32918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5"/>
          <p:cNvSpPr txBox="1">
            <a:spLocks noGrp="1"/>
          </p:cNvSpPr>
          <p:nvPr>
            <p:ph type="body" idx="3"/>
          </p:nvPr>
        </p:nvSpPr>
        <p:spPr>
          <a:xfrm>
            <a:off x="4453128" y="1681163"/>
            <a:ext cx="32918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25"/>
          <p:cNvSpPr txBox="1">
            <a:spLocks noGrp="1"/>
          </p:cNvSpPr>
          <p:nvPr>
            <p:ph type="body" idx="4"/>
          </p:nvPr>
        </p:nvSpPr>
        <p:spPr>
          <a:xfrm>
            <a:off x="4453128" y="2505075"/>
            <a:ext cx="32918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p25"/>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74" name="Google Shape;74;p25"/>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75" name="Google Shape;75;p25"/>
          <p:cNvSpPr txBox="1">
            <a:spLocks noGrp="1"/>
          </p:cNvSpPr>
          <p:nvPr>
            <p:ph type="body" idx="5"/>
          </p:nvPr>
        </p:nvSpPr>
        <p:spPr>
          <a:xfrm>
            <a:off x="8065008" y="1681163"/>
            <a:ext cx="32918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25"/>
          <p:cNvSpPr txBox="1">
            <a:spLocks noGrp="1"/>
          </p:cNvSpPr>
          <p:nvPr>
            <p:ph type="body" idx="6"/>
          </p:nvPr>
        </p:nvSpPr>
        <p:spPr>
          <a:xfrm>
            <a:off x="8065008" y="2505075"/>
            <a:ext cx="32918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slide with picture">
  <p:cSld name="Quote slide with picture">
    <p:bg>
      <p:bgPr>
        <a:solidFill>
          <a:schemeClr val="dk1"/>
        </a:solidFill>
        <a:effectLst/>
      </p:bgPr>
    </p:bg>
    <p:spTree>
      <p:nvGrpSpPr>
        <p:cNvPr id="1" name="Shape 77"/>
        <p:cNvGrpSpPr/>
        <p:nvPr/>
      </p:nvGrpSpPr>
      <p:grpSpPr>
        <a:xfrm>
          <a:off x="0" y="0"/>
          <a:ext cx="0" cy="0"/>
          <a:chOff x="0" y="0"/>
          <a:chExt cx="0" cy="0"/>
        </a:xfrm>
      </p:grpSpPr>
      <p:sp>
        <p:nvSpPr>
          <p:cNvPr id="78" name="Google Shape;78;p26"/>
          <p:cNvSpPr>
            <a:spLocks noGrp="1"/>
          </p:cNvSpPr>
          <p:nvPr>
            <p:ph type="pic" idx="2"/>
          </p:nvPr>
        </p:nvSpPr>
        <p:spPr>
          <a:xfrm>
            <a:off x="0" y="1"/>
            <a:ext cx="12192000" cy="6858000"/>
          </a:xfrm>
          <a:prstGeom prst="rect">
            <a:avLst/>
          </a:prstGeom>
          <a:noFill/>
          <a:ln>
            <a:noFill/>
          </a:ln>
        </p:spPr>
      </p:sp>
      <p:sp>
        <p:nvSpPr>
          <p:cNvPr id="79" name="Google Shape;79;p26"/>
          <p:cNvSpPr txBox="1">
            <a:spLocks noGrp="1"/>
          </p:cNvSpPr>
          <p:nvPr>
            <p:ph type="title"/>
          </p:nvPr>
        </p:nvSpPr>
        <p:spPr>
          <a:xfrm>
            <a:off x="3111500" y="370600"/>
            <a:ext cx="5923842" cy="5923842"/>
          </a:xfrm>
          <a:prstGeom prst="rect">
            <a:avLst/>
          </a:prstGeom>
          <a:solidFill>
            <a:schemeClr val="lt1">
              <a:alpha val="94901"/>
            </a:schemeClr>
          </a:solidFill>
          <a:ln>
            <a:noFill/>
          </a:ln>
        </p:spPr>
        <p:txBody>
          <a:bodyPr spcFirstLastPara="1" wrap="square" lIns="457200" tIns="45700" rIns="457200" bIns="2331700" anchor="b" anchorCtr="0">
            <a:noAutofit/>
          </a:bodyPr>
          <a:lstStyle>
            <a:lvl1pPr lvl="0" algn="ctr">
              <a:lnSpc>
                <a:spcPct val="90000"/>
              </a:lnSpc>
              <a:spcBef>
                <a:spcPts val="0"/>
              </a:spcBef>
              <a:spcAft>
                <a:spcPts val="0"/>
              </a:spcAft>
              <a:buClr>
                <a:schemeClr val="dk1"/>
              </a:buClr>
              <a:buSzPts val="4000"/>
              <a:buFont typeface="Twentieth Century"/>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a:off x="3575304" y="4379976"/>
            <a:ext cx="5038344" cy="7132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1" name="Google Shape;8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chemeClr val="lt1"/>
                </a:solidFill>
                <a:latin typeface="Avenir"/>
                <a:ea typeface="Avenir"/>
                <a:cs typeface="Avenir"/>
                <a:sym typeface="Avenir"/>
              </a:defRPr>
            </a:lvl1pPr>
            <a:lvl2pPr marL="0" marR="0" lvl="1" indent="0" algn="r">
              <a:spcBef>
                <a:spcPts val="0"/>
              </a:spcBef>
              <a:buNone/>
              <a:defRPr sz="1200" cap="none">
                <a:solidFill>
                  <a:schemeClr val="lt1"/>
                </a:solidFill>
                <a:latin typeface="Avenir"/>
                <a:ea typeface="Avenir"/>
                <a:cs typeface="Avenir"/>
                <a:sym typeface="Avenir"/>
              </a:defRPr>
            </a:lvl2pPr>
            <a:lvl3pPr marL="0" marR="0" lvl="2" indent="0" algn="r">
              <a:spcBef>
                <a:spcPts val="0"/>
              </a:spcBef>
              <a:buNone/>
              <a:defRPr sz="1200" cap="none">
                <a:solidFill>
                  <a:schemeClr val="lt1"/>
                </a:solidFill>
                <a:latin typeface="Avenir"/>
                <a:ea typeface="Avenir"/>
                <a:cs typeface="Avenir"/>
                <a:sym typeface="Avenir"/>
              </a:defRPr>
            </a:lvl3pPr>
            <a:lvl4pPr marL="0" marR="0" lvl="3" indent="0" algn="r">
              <a:spcBef>
                <a:spcPts val="0"/>
              </a:spcBef>
              <a:buNone/>
              <a:defRPr sz="1200" cap="none">
                <a:solidFill>
                  <a:schemeClr val="lt1"/>
                </a:solidFill>
                <a:latin typeface="Avenir"/>
                <a:ea typeface="Avenir"/>
                <a:cs typeface="Avenir"/>
                <a:sym typeface="Avenir"/>
              </a:defRPr>
            </a:lvl4pPr>
            <a:lvl5pPr marL="0" marR="0" lvl="4" indent="0" algn="r">
              <a:spcBef>
                <a:spcPts val="0"/>
              </a:spcBef>
              <a:buNone/>
              <a:defRPr sz="1200" cap="none">
                <a:solidFill>
                  <a:schemeClr val="lt1"/>
                </a:solidFill>
                <a:latin typeface="Avenir"/>
                <a:ea typeface="Avenir"/>
                <a:cs typeface="Avenir"/>
                <a:sym typeface="Avenir"/>
              </a:defRPr>
            </a:lvl5pPr>
            <a:lvl6pPr marL="0" marR="0" lvl="5" indent="0" algn="r">
              <a:spcBef>
                <a:spcPts val="0"/>
              </a:spcBef>
              <a:buNone/>
              <a:defRPr sz="1200" cap="none">
                <a:solidFill>
                  <a:schemeClr val="lt1"/>
                </a:solidFill>
                <a:latin typeface="Avenir"/>
                <a:ea typeface="Avenir"/>
                <a:cs typeface="Avenir"/>
                <a:sym typeface="Avenir"/>
              </a:defRPr>
            </a:lvl6pPr>
            <a:lvl7pPr marL="0" marR="0" lvl="6" indent="0" algn="r">
              <a:spcBef>
                <a:spcPts val="0"/>
              </a:spcBef>
              <a:buNone/>
              <a:defRPr sz="1200" cap="none">
                <a:solidFill>
                  <a:schemeClr val="lt1"/>
                </a:solidFill>
                <a:latin typeface="Avenir"/>
                <a:ea typeface="Avenir"/>
                <a:cs typeface="Avenir"/>
                <a:sym typeface="Avenir"/>
              </a:defRPr>
            </a:lvl7pPr>
            <a:lvl8pPr marL="0" marR="0" lvl="7" indent="0" algn="r">
              <a:spcBef>
                <a:spcPts val="0"/>
              </a:spcBef>
              <a:buNone/>
              <a:defRPr sz="1200" cap="none">
                <a:solidFill>
                  <a:schemeClr val="lt1"/>
                </a:solidFill>
                <a:latin typeface="Avenir"/>
                <a:ea typeface="Avenir"/>
                <a:cs typeface="Avenir"/>
                <a:sym typeface="Avenir"/>
              </a:defRPr>
            </a:lvl8pPr>
            <a:lvl9pPr marL="0" marR="0" lvl="8" indent="0" algn="r">
              <a:spcBef>
                <a:spcPts val="0"/>
              </a:spcBef>
              <a:buNone/>
              <a:defRPr sz="1200"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wentieth Century"/>
              <a:buNone/>
              <a:defRPr sz="4400" b="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venir"/>
                <a:ea typeface="Avenir"/>
                <a:cs typeface="Avenir"/>
                <a:sym typeface="Avenir"/>
              </a:defRPr>
            </a:lvl1pPr>
            <a:lvl2pPr marL="0" marR="0" lvl="1" indent="0" algn="r" rtl="0">
              <a:spcBef>
                <a:spcPts val="0"/>
              </a:spcBef>
              <a:buNone/>
              <a:defRPr sz="1200" b="0" i="0" u="none" strike="noStrike" cap="none">
                <a:solidFill>
                  <a:srgbClr val="888888"/>
                </a:solidFill>
                <a:latin typeface="Avenir"/>
                <a:ea typeface="Avenir"/>
                <a:cs typeface="Avenir"/>
                <a:sym typeface="Avenir"/>
              </a:defRPr>
            </a:lvl2pPr>
            <a:lvl3pPr marL="0" marR="0" lvl="2" indent="0" algn="r" rtl="0">
              <a:spcBef>
                <a:spcPts val="0"/>
              </a:spcBef>
              <a:buNone/>
              <a:defRPr sz="1200" b="0" i="0" u="none" strike="noStrike" cap="none">
                <a:solidFill>
                  <a:srgbClr val="888888"/>
                </a:solidFill>
                <a:latin typeface="Avenir"/>
                <a:ea typeface="Avenir"/>
                <a:cs typeface="Avenir"/>
                <a:sym typeface="Avenir"/>
              </a:defRPr>
            </a:lvl3pPr>
            <a:lvl4pPr marL="0" marR="0" lvl="3" indent="0" algn="r" rtl="0">
              <a:spcBef>
                <a:spcPts val="0"/>
              </a:spcBef>
              <a:buNone/>
              <a:defRPr sz="1200" b="0" i="0" u="none" strike="noStrike" cap="none">
                <a:solidFill>
                  <a:srgbClr val="888888"/>
                </a:solidFill>
                <a:latin typeface="Avenir"/>
                <a:ea typeface="Avenir"/>
                <a:cs typeface="Avenir"/>
                <a:sym typeface="Avenir"/>
              </a:defRPr>
            </a:lvl4pPr>
            <a:lvl5pPr marL="0" marR="0" lvl="4" indent="0" algn="r" rtl="0">
              <a:spcBef>
                <a:spcPts val="0"/>
              </a:spcBef>
              <a:buNone/>
              <a:defRPr sz="1200" b="0" i="0" u="none" strike="noStrike" cap="none">
                <a:solidFill>
                  <a:srgbClr val="888888"/>
                </a:solidFill>
                <a:latin typeface="Avenir"/>
                <a:ea typeface="Avenir"/>
                <a:cs typeface="Avenir"/>
                <a:sym typeface="Avenir"/>
              </a:defRPr>
            </a:lvl5pPr>
            <a:lvl6pPr marL="0" marR="0" lvl="5" indent="0" algn="r" rtl="0">
              <a:spcBef>
                <a:spcPts val="0"/>
              </a:spcBef>
              <a:buNone/>
              <a:defRPr sz="1200" b="0" i="0" u="none" strike="noStrike" cap="none">
                <a:solidFill>
                  <a:srgbClr val="888888"/>
                </a:solidFill>
                <a:latin typeface="Avenir"/>
                <a:ea typeface="Avenir"/>
                <a:cs typeface="Avenir"/>
                <a:sym typeface="Avenir"/>
              </a:defRPr>
            </a:lvl6pPr>
            <a:lvl7pPr marL="0" marR="0" lvl="6" indent="0" algn="r" rtl="0">
              <a:spcBef>
                <a:spcPts val="0"/>
              </a:spcBef>
              <a:buNone/>
              <a:defRPr sz="1200" b="0" i="0" u="none" strike="noStrike" cap="none">
                <a:solidFill>
                  <a:srgbClr val="888888"/>
                </a:solidFill>
                <a:latin typeface="Avenir"/>
                <a:ea typeface="Avenir"/>
                <a:cs typeface="Avenir"/>
                <a:sym typeface="Avenir"/>
              </a:defRPr>
            </a:lvl7pPr>
            <a:lvl8pPr marL="0" marR="0" lvl="7" indent="0" algn="r" rtl="0">
              <a:spcBef>
                <a:spcPts val="0"/>
              </a:spcBef>
              <a:buNone/>
              <a:defRPr sz="1200" b="0" i="0" u="none" strike="noStrike" cap="none">
                <a:solidFill>
                  <a:srgbClr val="888888"/>
                </a:solidFill>
                <a:latin typeface="Avenir"/>
                <a:ea typeface="Avenir"/>
                <a:cs typeface="Avenir"/>
                <a:sym typeface="Avenir"/>
              </a:defRPr>
            </a:lvl8pPr>
            <a:lvl9pPr marL="0" marR="0" lvl="8" indent="0" algn="r" rtl="0">
              <a:spcBef>
                <a:spcPts val="0"/>
              </a:spcBef>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jamboard.google.com/d/1GGBfVhi2JobcnSBcBOWzdsfEwLl375I-bCyS47sl-ZA/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
          <p:cNvSpPr txBox="1">
            <a:spLocks noGrp="1"/>
          </p:cNvSpPr>
          <p:nvPr>
            <p:ph type="ctrTitle"/>
          </p:nvPr>
        </p:nvSpPr>
        <p:spPr>
          <a:xfrm>
            <a:off x="4640366" y="2743200"/>
            <a:ext cx="7045666" cy="2386584"/>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accent3"/>
              </a:buClr>
              <a:buSzPts val="6000"/>
              <a:buFont typeface="Twentieth Century"/>
              <a:buNone/>
            </a:pPr>
            <a:r>
              <a:rPr lang="en-US">
                <a:solidFill>
                  <a:schemeClr val="accent3"/>
                </a:solidFill>
              </a:rPr>
              <a:t>Dobbs Elementary </a:t>
            </a:r>
            <a:br>
              <a:rPr lang="en-US">
                <a:solidFill>
                  <a:srgbClr val="FFFFFF"/>
                </a:solidFill>
              </a:rPr>
            </a:br>
            <a:r>
              <a:rPr lang="en-US">
                <a:solidFill>
                  <a:srgbClr val="FFFFFF"/>
                </a:solidFill>
              </a:rPr>
              <a:t>GO Team Meeting #2</a:t>
            </a:r>
            <a:endParaRPr/>
          </a:p>
        </p:txBody>
      </p:sp>
      <p:sp>
        <p:nvSpPr>
          <p:cNvPr id="156" name="Google Shape;156;p1"/>
          <p:cNvSpPr txBox="1">
            <a:spLocks noGrp="1"/>
          </p:cNvSpPr>
          <p:nvPr>
            <p:ph type="subTitle" idx="1"/>
          </p:nvPr>
        </p:nvSpPr>
        <p:spPr>
          <a:xfrm>
            <a:off x="5093208" y="5221224"/>
            <a:ext cx="6592824" cy="996696"/>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FFFF"/>
              </a:buClr>
              <a:buSzPts val="2400"/>
              <a:buNone/>
            </a:pPr>
            <a:r>
              <a:rPr lang="en-US">
                <a:solidFill>
                  <a:srgbClr val="FFFFFF"/>
                </a:solidFill>
              </a:rPr>
              <a:t>Where we are – Where we’re going</a:t>
            </a:r>
            <a:endParaRPr/>
          </a:p>
        </p:txBody>
      </p:sp>
      <p:sp>
        <p:nvSpPr>
          <p:cNvPr id="157" name="Google Shape;157;p1"/>
          <p:cNvSpPr txBox="1"/>
          <p:nvPr/>
        </p:nvSpPr>
        <p:spPr>
          <a:xfrm>
            <a:off x="7169921" y="2127903"/>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b="1">
                <a:solidFill>
                  <a:schemeClr val="dk2"/>
                </a:solidFill>
              </a:rPr>
              <a:t>Our Current</a:t>
            </a:r>
            <a:br>
              <a:rPr lang="en-US" b="1">
                <a:solidFill>
                  <a:schemeClr val="dk2"/>
                </a:solidFill>
              </a:rPr>
            </a:br>
            <a:r>
              <a:rPr lang="en-US" b="1">
                <a:solidFill>
                  <a:schemeClr val="dk2"/>
                </a:solidFill>
              </a:rPr>
              <a:t>Progress Monitoring Measures </a:t>
            </a:r>
            <a:endParaRPr/>
          </a:p>
        </p:txBody>
      </p:sp>
      <p:sp>
        <p:nvSpPr>
          <p:cNvPr id="309" name="Google Shape;309;p10"/>
          <p:cNvSpPr txBox="1">
            <a:spLocks noGrp="1"/>
          </p:cNvSpPr>
          <p:nvPr>
            <p:ph type="body" idx="1"/>
          </p:nvPr>
        </p:nvSpPr>
        <p:spPr>
          <a:xfrm>
            <a:off x="839788" y="1681163"/>
            <a:ext cx="3291840"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2400"/>
              <a:buNone/>
            </a:pPr>
            <a:r>
              <a:rPr lang="en-US">
                <a:solidFill>
                  <a:schemeClr val="accent2"/>
                </a:solidFill>
              </a:rPr>
              <a:t>Literacy</a:t>
            </a:r>
            <a:endParaRPr/>
          </a:p>
        </p:txBody>
      </p:sp>
      <p:sp>
        <p:nvSpPr>
          <p:cNvPr id="310" name="Google Shape;310;p10"/>
          <p:cNvSpPr txBox="1">
            <a:spLocks noGrp="1"/>
          </p:cNvSpPr>
          <p:nvPr>
            <p:ph type="body" idx="2"/>
          </p:nvPr>
        </p:nvSpPr>
        <p:spPr>
          <a:xfrm>
            <a:off x="839788" y="2505075"/>
            <a:ext cx="3291840" cy="36845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600"/>
              <a:buChar char="•"/>
            </a:pPr>
            <a:r>
              <a:rPr lang="en-US" sz="1600"/>
              <a:t>Fall MAP Assessment </a:t>
            </a:r>
            <a:endParaRPr/>
          </a:p>
          <a:p>
            <a:pPr marL="228600" lvl="0" indent="-228600" algn="l" rtl="0">
              <a:lnSpc>
                <a:spcPct val="90000"/>
              </a:lnSpc>
              <a:spcBef>
                <a:spcPts val="1000"/>
              </a:spcBef>
              <a:spcAft>
                <a:spcPts val="0"/>
              </a:spcAft>
              <a:buClr>
                <a:schemeClr val="dk1"/>
              </a:buClr>
              <a:buSzPts val="1600"/>
              <a:buChar char="•"/>
            </a:pPr>
            <a:r>
              <a:rPr lang="en-US" sz="1600"/>
              <a:t> Winter MAP Assessment</a:t>
            </a:r>
            <a:endParaRPr/>
          </a:p>
          <a:p>
            <a:pPr marL="228600" lvl="0" indent="-228600" algn="l" rtl="0">
              <a:lnSpc>
                <a:spcPct val="90000"/>
              </a:lnSpc>
              <a:spcBef>
                <a:spcPts val="1000"/>
              </a:spcBef>
              <a:spcAft>
                <a:spcPts val="0"/>
              </a:spcAft>
              <a:buClr>
                <a:schemeClr val="dk1"/>
              </a:buClr>
              <a:buSzPts val="1600"/>
              <a:buChar char="•"/>
            </a:pPr>
            <a:r>
              <a:rPr lang="en-US" sz="1600"/>
              <a:t>Spring MAP Assessment</a:t>
            </a:r>
            <a:endParaRPr/>
          </a:p>
          <a:p>
            <a:pPr marL="228600" lvl="0" indent="-101600" algn="l" rtl="0">
              <a:lnSpc>
                <a:spcPct val="90000"/>
              </a:lnSpc>
              <a:spcBef>
                <a:spcPts val="1000"/>
              </a:spcBef>
              <a:spcAft>
                <a:spcPts val="0"/>
              </a:spcAft>
              <a:buClr>
                <a:schemeClr val="dk1"/>
              </a:buClr>
              <a:buSzPts val="2000"/>
              <a:buNone/>
            </a:pPr>
            <a:endParaRPr/>
          </a:p>
        </p:txBody>
      </p:sp>
      <p:sp>
        <p:nvSpPr>
          <p:cNvPr id="311" name="Google Shape;311;p10"/>
          <p:cNvSpPr txBox="1">
            <a:spLocks noGrp="1"/>
          </p:cNvSpPr>
          <p:nvPr>
            <p:ph type="body" idx="3"/>
          </p:nvPr>
        </p:nvSpPr>
        <p:spPr>
          <a:xfrm>
            <a:off x="4453128" y="1681163"/>
            <a:ext cx="3291840"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6"/>
              </a:buClr>
              <a:buSzPts val="2400"/>
              <a:buNone/>
            </a:pPr>
            <a:r>
              <a:rPr lang="en-US">
                <a:solidFill>
                  <a:schemeClr val="accent6"/>
                </a:solidFill>
              </a:rPr>
              <a:t>Numeracy</a:t>
            </a:r>
            <a:endParaRPr/>
          </a:p>
        </p:txBody>
      </p:sp>
      <p:sp>
        <p:nvSpPr>
          <p:cNvPr id="312" name="Google Shape;312;p10"/>
          <p:cNvSpPr txBox="1">
            <a:spLocks noGrp="1"/>
          </p:cNvSpPr>
          <p:nvPr>
            <p:ph type="body" idx="4"/>
          </p:nvPr>
        </p:nvSpPr>
        <p:spPr>
          <a:xfrm>
            <a:off x="4453128" y="2435551"/>
            <a:ext cx="3084263" cy="375411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t> </a:t>
            </a:r>
            <a:r>
              <a:rPr lang="en-US" sz="1600"/>
              <a:t>Fall MAP Assessment </a:t>
            </a:r>
            <a:endParaRPr/>
          </a:p>
          <a:p>
            <a:pPr marL="228600" lvl="0" indent="-228600" algn="l" rtl="0">
              <a:lnSpc>
                <a:spcPct val="90000"/>
              </a:lnSpc>
              <a:spcBef>
                <a:spcPts val="1000"/>
              </a:spcBef>
              <a:spcAft>
                <a:spcPts val="0"/>
              </a:spcAft>
              <a:buClr>
                <a:schemeClr val="dk1"/>
              </a:buClr>
              <a:buSzPts val="1600"/>
              <a:buChar char="•"/>
            </a:pPr>
            <a:r>
              <a:rPr lang="en-US" sz="1600"/>
              <a:t> Winter MAP Assessment</a:t>
            </a:r>
            <a:endParaRPr/>
          </a:p>
          <a:p>
            <a:pPr marL="228600" lvl="0" indent="-228600" algn="l" rtl="0">
              <a:lnSpc>
                <a:spcPct val="90000"/>
              </a:lnSpc>
              <a:spcBef>
                <a:spcPts val="1000"/>
              </a:spcBef>
              <a:spcAft>
                <a:spcPts val="0"/>
              </a:spcAft>
              <a:buClr>
                <a:schemeClr val="dk1"/>
              </a:buClr>
              <a:buSzPts val="1600"/>
              <a:buChar char="•"/>
            </a:pPr>
            <a:r>
              <a:rPr lang="en-US" sz="1600"/>
              <a:t>Spring MAP Assessment</a:t>
            </a:r>
            <a:endParaRPr/>
          </a:p>
          <a:p>
            <a:pPr marL="228600" lvl="0" indent="-101600" algn="l" rtl="0">
              <a:lnSpc>
                <a:spcPct val="90000"/>
              </a:lnSpc>
              <a:spcBef>
                <a:spcPts val="1000"/>
              </a:spcBef>
              <a:spcAft>
                <a:spcPts val="0"/>
              </a:spcAft>
              <a:buClr>
                <a:schemeClr val="dk1"/>
              </a:buClr>
              <a:buSzPts val="2000"/>
              <a:buNone/>
            </a:pPr>
            <a:endParaRPr sz="2000"/>
          </a:p>
          <a:p>
            <a:pPr marL="228600" lvl="0" indent="-101600" algn="l" rtl="0">
              <a:lnSpc>
                <a:spcPct val="90000"/>
              </a:lnSpc>
              <a:spcBef>
                <a:spcPts val="1000"/>
              </a:spcBef>
              <a:spcAft>
                <a:spcPts val="0"/>
              </a:spcAft>
              <a:buClr>
                <a:schemeClr val="dk1"/>
              </a:buClr>
              <a:buSzPts val="2000"/>
              <a:buNone/>
            </a:pPr>
            <a:endParaRPr/>
          </a:p>
        </p:txBody>
      </p:sp>
      <p:sp>
        <p:nvSpPr>
          <p:cNvPr id="313" name="Google Shape;313;p10"/>
          <p:cNvSpPr txBox="1">
            <a:spLocks noGrp="1"/>
          </p:cNvSpPr>
          <p:nvPr>
            <p:ph type="body" idx="5"/>
          </p:nvPr>
        </p:nvSpPr>
        <p:spPr>
          <a:xfrm>
            <a:off x="8065008" y="1681163"/>
            <a:ext cx="3291840"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3"/>
              </a:buClr>
              <a:buSzPts val="2400"/>
              <a:buNone/>
            </a:pPr>
            <a:r>
              <a:rPr lang="en-US">
                <a:solidFill>
                  <a:schemeClr val="accent3"/>
                </a:solidFill>
              </a:rPr>
              <a:t>Whole Child</a:t>
            </a:r>
            <a:endParaRPr/>
          </a:p>
        </p:txBody>
      </p:sp>
      <p:sp>
        <p:nvSpPr>
          <p:cNvPr id="314" name="Google Shape;314;p10"/>
          <p:cNvSpPr txBox="1">
            <a:spLocks noGrp="1"/>
          </p:cNvSpPr>
          <p:nvPr>
            <p:ph type="body" idx="6"/>
          </p:nvPr>
        </p:nvSpPr>
        <p:spPr>
          <a:xfrm>
            <a:off x="7858891" y="2505075"/>
            <a:ext cx="3583928" cy="36845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t> </a:t>
            </a:r>
            <a:r>
              <a:rPr lang="en-US" sz="1400"/>
              <a:t>SEL – Daily</a:t>
            </a:r>
            <a:endParaRPr/>
          </a:p>
          <a:p>
            <a:pPr marL="228600" lvl="0" indent="-228600" algn="l" rtl="0">
              <a:lnSpc>
                <a:spcPct val="90000"/>
              </a:lnSpc>
              <a:spcBef>
                <a:spcPts val="1000"/>
              </a:spcBef>
              <a:spcAft>
                <a:spcPts val="0"/>
              </a:spcAft>
              <a:buClr>
                <a:schemeClr val="dk1"/>
              </a:buClr>
              <a:buSzPts val="1400"/>
              <a:buChar char="•"/>
            </a:pPr>
            <a:r>
              <a:rPr lang="en-US" sz="1400"/>
              <a:t>BASC Assessment – Fall &amp; Spring</a:t>
            </a:r>
            <a:endParaRPr/>
          </a:p>
          <a:p>
            <a:pPr marL="228600" lvl="0" indent="-228600" algn="l" rtl="0">
              <a:lnSpc>
                <a:spcPct val="90000"/>
              </a:lnSpc>
              <a:spcBef>
                <a:spcPts val="1000"/>
              </a:spcBef>
              <a:spcAft>
                <a:spcPts val="0"/>
              </a:spcAft>
              <a:buClr>
                <a:schemeClr val="dk1"/>
              </a:buClr>
              <a:buSzPts val="1400"/>
              <a:buChar char="•"/>
            </a:pPr>
            <a:r>
              <a:rPr lang="en-US" sz="1400"/>
              <a:t>Attendance – Weekly</a:t>
            </a:r>
            <a:endParaRPr/>
          </a:p>
          <a:p>
            <a:pPr marL="0" lvl="0" indent="0" algn="ctr" rtl="0">
              <a:lnSpc>
                <a:spcPct val="90000"/>
              </a:lnSpc>
              <a:spcBef>
                <a:spcPts val="1000"/>
              </a:spcBef>
              <a:spcAft>
                <a:spcPts val="0"/>
              </a:spcAft>
              <a:buClr>
                <a:schemeClr val="dk1"/>
              </a:buClr>
              <a:buSzPts val="1400"/>
              <a:buNone/>
            </a:pPr>
            <a:r>
              <a:rPr lang="en-US" sz="1400"/>
              <a:t>(Care Team/Student Attendance Committee)</a:t>
            </a:r>
            <a:endParaRPr/>
          </a:p>
          <a:p>
            <a:pPr marL="228600" lvl="0" indent="-228600" algn="l" rtl="0">
              <a:lnSpc>
                <a:spcPct val="90000"/>
              </a:lnSpc>
              <a:spcBef>
                <a:spcPts val="1000"/>
              </a:spcBef>
              <a:spcAft>
                <a:spcPts val="0"/>
              </a:spcAft>
              <a:buClr>
                <a:schemeClr val="dk1"/>
              </a:buClr>
              <a:buSzPts val="1600"/>
              <a:buChar char="•"/>
            </a:pPr>
            <a:r>
              <a:rPr lang="en-US" sz="1600"/>
              <a:t>Counselor &amp; SW Supports</a:t>
            </a:r>
            <a:endParaRPr/>
          </a:p>
          <a:p>
            <a:pPr marL="685800" lvl="1" indent="-228600" algn="l" rtl="0">
              <a:lnSpc>
                <a:spcPct val="90000"/>
              </a:lnSpc>
              <a:spcBef>
                <a:spcPts val="500"/>
              </a:spcBef>
              <a:spcAft>
                <a:spcPts val="0"/>
              </a:spcAft>
              <a:buClr>
                <a:schemeClr val="dk1"/>
              </a:buClr>
              <a:buSzPts val="1400"/>
              <a:buChar char="•"/>
            </a:pPr>
            <a:r>
              <a:rPr lang="en-US" sz="1400"/>
              <a:t>HAZEL – Virtual FREE clinic</a:t>
            </a:r>
            <a:endParaRPr/>
          </a:p>
          <a:p>
            <a:pPr marL="685800" lvl="1" indent="-228600" algn="l" rtl="0">
              <a:lnSpc>
                <a:spcPct val="90000"/>
              </a:lnSpc>
              <a:spcBef>
                <a:spcPts val="500"/>
              </a:spcBef>
              <a:spcAft>
                <a:spcPts val="0"/>
              </a:spcAft>
              <a:buClr>
                <a:schemeClr val="dk1"/>
              </a:buClr>
              <a:buSzPts val="1400"/>
              <a:buChar char="•"/>
            </a:pPr>
            <a:r>
              <a:rPr lang="en-US" sz="1400"/>
              <a:t>SW Assistance (Parents/scholars)</a:t>
            </a:r>
            <a:endParaRPr/>
          </a:p>
          <a:p>
            <a:pPr marL="685800" lvl="1" indent="-228600" algn="l" rtl="0">
              <a:lnSpc>
                <a:spcPct val="90000"/>
              </a:lnSpc>
              <a:spcBef>
                <a:spcPts val="500"/>
              </a:spcBef>
              <a:spcAft>
                <a:spcPts val="0"/>
              </a:spcAft>
              <a:buClr>
                <a:schemeClr val="dk1"/>
              </a:buClr>
              <a:buSzPts val="1400"/>
              <a:buChar char="•"/>
            </a:pPr>
            <a:r>
              <a:rPr lang="en-US" sz="1400"/>
              <a:t>Counseling Groups</a:t>
            </a:r>
            <a:endParaRPr/>
          </a:p>
          <a:p>
            <a:pPr marL="228600" lvl="0" indent="-101600" algn="l" rtl="0">
              <a:lnSpc>
                <a:spcPct val="90000"/>
              </a:lnSpc>
              <a:spcBef>
                <a:spcPts val="1000"/>
              </a:spcBef>
              <a:spcAft>
                <a:spcPts val="0"/>
              </a:spcAft>
              <a:buClr>
                <a:schemeClr val="dk1"/>
              </a:buClr>
              <a:buSzPts val="2000"/>
              <a:buNone/>
            </a:pPr>
            <a:endParaRPr/>
          </a:p>
        </p:txBody>
      </p:sp>
      <p:sp>
        <p:nvSpPr>
          <p:cNvPr id="315" name="Google Shape;31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10</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1"/>
          <p:cNvSpPr txBox="1">
            <a:spLocks noGrp="1"/>
          </p:cNvSpPr>
          <p:nvPr>
            <p:ph type="title"/>
          </p:nvPr>
        </p:nvSpPr>
        <p:spPr>
          <a:xfrm>
            <a:off x="3319272" y="1380744"/>
            <a:ext cx="5559552" cy="2514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Twentieth Century"/>
              <a:buNone/>
            </a:pPr>
            <a:r>
              <a:rPr lang="en-US">
                <a:solidFill>
                  <a:srgbClr val="FFFFFF"/>
                </a:solidFill>
              </a:rPr>
              <a:t>MAPS Data</a:t>
            </a:r>
            <a:endParaRPr/>
          </a:p>
        </p:txBody>
      </p:sp>
      <p:sp>
        <p:nvSpPr>
          <p:cNvPr id="321" name="Google Shape;321;p11"/>
          <p:cNvSpPr txBox="1">
            <a:spLocks noGrp="1"/>
          </p:cNvSpPr>
          <p:nvPr>
            <p:ph type="body" idx="1"/>
          </p:nvPr>
        </p:nvSpPr>
        <p:spPr>
          <a:xfrm>
            <a:off x="3319272" y="4078224"/>
            <a:ext cx="5559552" cy="153619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2400"/>
              <a:buNone/>
            </a:pPr>
            <a:r>
              <a:rPr lang="en-US">
                <a:solidFill>
                  <a:srgbClr val="FFFFFF"/>
                </a:solidFill>
              </a:rPr>
              <a:t>1</a:t>
            </a:r>
            <a:r>
              <a:rPr lang="en-US" baseline="30000">
                <a:solidFill>
                  <a:srgbClr val="FFFFFF"/>
                </a:solidFill>
              </a:rPr>
              <a:t>st</a:t>
            </a:r>
            <a:r>
              <a:rPr lang="en-US">
                <a:solidFill>
                  <a:srgbClr val="FFFFFF"/>
                </a:solidFill>
              </a:rPr>
              <a:t> Administration</a:t>
            </a:r>
            <a:endParaRPr/>
          </a:p>
          <a:p>
            <a:pPr marL="0" lvl="0" indent="0" algn="ctr" rtl="0">
              <a:lnSpc>
                <a:spcPct val="90000"/>
              </a:lnSpc>
              <a:spcBef>
                <a:spcPts val="1000"/>
              </a:spcBef>
              <a:spcAft>
                <a:spcPts val="0"/>
              </a:spcAft>
              <a:buClr>
                <a:schemeClr val="lt1"/>
              </a:buClr>
              <a:buSzPts val="2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2"/>
          <p:cNvSpPr txBox="1">
            <a:spLocks noGrp="1"/>
          </p:cNvSpPr>
          <p:nvPr>
            <p:ph type="title"/>
          </p:nvPr>
        </p:nvSpPr>
        <p:spPr>
          <a:xfrm>
            <a:off x="539308" y="365125"/>
            <a:ext cx="580952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wentieth Century"/>
              <a:buNone/>
            </a:pPr>
            <a:r>
              <a:rPr lang="en-US"/>
              <a:t>Data</a:t>
            </a:r>
            <a:endParaRPr/>
          </a:p>
        </p:txBody>
      </p:sp>
      <p:sp>
        <p:nvSpPr>
          <p:cNvPr id="327" name="Google Shape;32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12</a:t>
            </a:fld>
            <a:endParaRPr sz="1200" b="0" i="0" u="none" strike="noStrike" cap="none">
              <a:solidFill>
                <a:srgbClr val="888888"/>
              </a:solidFill>
              <a:latin typeface="Calibri"/>
              <a:ea typeface="Calibri"/>
              <a:cs typeface="Calibri"/>
              <a:sym typeface="Calibri"/>
            </a:endParaRPr>
          </a:p>
        </p:txBody>
      </p:sp>
      <p:sp>
        <p:nvSpPr>
          <p:cNvPr id="328" name="Google Shape;328;p12"/>
          <p:cNvSpPr txBox="1"/>
          <p:nvPr/>
        </p:nvSpPr>
        <p:spPr>
          <a:xfrm rot="-841691">
            <a:off x="1492284" y="2017064"/>
            <a:ext cx="9131250" cy="2000548"/>
          </a:xfrm>
          <a:prstGeom prst="rect">
            <a:avLst/>
          </a:prstGeom>
          <a:solidFill>
            <a:srgbClr val="FAEBB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92A91"/>
              </a:buClr>
              <a:buSzPts val="4000"/>
              <a:buFont typeface="Arial Black"/>
              <a:buNone/>
            </a:pPr>
            <a:r>
              <a:rPr lang="en-US" sz="4000" b="0" i="0" u="none" strike="noStrike" cap="none">
                <a:solidFill>
                  <a:srgbClr val="A92A91"/>
                </a:solidFill>
                <a:latin typeface="Arial Black"/>
                <a:ea typeface="Arial Black"/>
                <a:cs typeface="Arial Black"/>
                <a:sym typeface="Arial Black"/>
              </a:rPr>
              <a:t>Fall ACES Review – 10/25/22</a:t>
            </a:r>
            <a:endParaRPr/>
          </a:p>
          <a:p>
            <a:pPr marL="0" marR="0" lvl="0" indent="0" algn="ctr" rtl="0">
              <a:lnSpc>
                <a:spcPct val="100000"/>
              </a:lnSpc>
              <a:spcBef>
                <a:spcPts val="0"/>
              </a:spcBef>
              <a:spcAft>
                <a:spcPts val="0"/>
              </a:spcAft>
              <a:buClr>
                <a:srgbClr val="A92A91"/>
              </a:buClr>
              <a:buSzPts val="2800"/>
              <a:buFont typeface="Arial Black"/>
              <a:buNone/>
            </a:pPr>
            <a:r>
              <a:rPr lang="en-US" sz="2800" b="0" i="0" u="none" strike="noStrike" cap="none">
                <a:solidFill>
                  <a:srgbClr val="A92A91"/>
                </a:solidFill>
                <a:latin typeface="Arial Black"/>
                <a:ea typeface="Arial Black"/>
                <a:cs typeface="Arial Black"/>
                <a:sym typeface="Arial Black"/>
              </a:rPr>
              <a:t>Superintendent </a:t>
            </a:r>
            <a:endParaRPr/>
          </a:p>
          <a:p>
            <a:pPr marL="0" marR="0" lvl="0" indent="0" algn="ctr" rtl="0">
              <a:lnSpc>
                <a:spcPct val="100000"/>
              </a:lnSpc>
              <a:spcBef>
                <a:spcPts val="0"/>
              </a:spcBef>
              <a:spcAft>
                <a:spcPts val="0"/>
              </a:spcAft>
              <a:buClr>
                <a:srgbClr val="A92A91"/>
              </a:buClr>
              <a:buSzPts val="2800"/>
              <a:buFont typeface="Arial Black"/>
              <a:buNone/>
            </a:pPr>
            <a:r>
              <a:rPr lang="en-US" sz="2800" b="0" i="0" u="none" strike="noStrike" cap="none">
                <a:solidFill>
                  <a:srgbClr val="A92A91"/>
                </a:solidFill>
                <a:latin typeface="Arial Black"/>
                <a:ea typeface="Arial Black"/>
                <a:cs typeface="Arial Black"/>
                <a:sym typeface="Arial Black"/>
              </a:rPr>
              <a:t>&amp; </a:t>
            </a:r>
            <a:endParaRPr/>
          </a:p>
          <a:p>
            <a:pPr marL="0" marR="0" lvl="0" indent="0" algn="ctr" rtl="0">
              <a:lnSpc>
                <a:spcPct val="100000"/>
              </a:lnSpc>
              <a:spcBef>
                <a:spcPts val="0"/>
              </a:spcBef>
              <a:spcAft>
                <a:spcPts val="0"/>
              </a:spcAft>
              <a:buClr>
                <a:srgbClr val="A92A91"/>
              </a:buClr>
              <a:buSzPts val="2800"/>
              <a:buFont typeface="Arial Black"/>
              <a:buNone/>
            </a:pPr>
            <a:r>
              <a:rPr lang="en-US" sz="2800" b="0" i="0" u="none" strike="noStrike" cap="none">
                <a:solidFill>
                  <a:srgbClr val="A92A91"/>
                </a:solidFill>
                <a:latin typeface="Arial Black"/>
                <a:ea typeface="Arial Black"/>
                <a:cs typeface="Arial Black"/>
                <a:sym typeface="Arial Black"/>
              </a:rPr>
              <a:t>Expanded Cabinet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334" name="Google Shape;334;p13"/>
          <p:cNvSpPr txBox="1">
            <a:spLocks noGrp="1"/>
          </p:cNvSpPr>
          <p:nvPr>
            <p:ph type="title"/>
          </p:nvPr>
        </p:nvSpPr>
        <p:spPr>
          <a:xfrm>
            <a:off x="838200" y="365125"/>
            <a:ext cx="53933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b="1">
                <a:solidFill>
                  <a:schemeClr val="dk2"/>
                </a:solidFill>
                <a:latin typeface="Twentieth Century"/>
                <a:ea typeface="Twentieth Century"/>
                <a:cs typeface="Twentieth Century"/>
                <a:sym typeface="Twentieth Century"/>
              </a:rPr>
              <a:t>GO Team Discussion:</a:t>
            </a:r>
            <a:br>
              <a:rPr lang="en-US" b="1">
                <a:solidFill>
                  <a:schemeClr val="dk2"/>
                </a:solidFill>
                <a:latin typeface="Twentieth Century"/>
                <a:ea typeface="Twentieth Century"/>
                <a:cs typeface="Twentieth Century"/>
                <a:sym typeface="Twentieth Century"/>
              </a:rPr>
            </a:br>
            <a:r>
              <a:rPr lang="en-US" b="1">
                <a:solidFill>
                  <a:schemeClr val="dk2"/>
                </a:solidFill>
                <a:latin typeface="Twentieth Century"/>
                <a:ea typeface="Twentieth Century"/>
                <a:cs typeface="Twentieth Century"/>
                <a:sym typeface="Twentieth Century"/>
              </a:rPr>
              <a:t>Data Protocol</a:t>
            </a:r>
            <a:endParaRPr/>
          </a:p>
        </p:txBody>
      </p:sp>
      <p:sp>
        <p:nvSpPr>
          <p:cNvPr id="335" name="Google Shape;335;p13"/>
          <p:cNvSpPr/>
          <p:nvPr/>
        </p:nvSpPr>
        <p:spPr>
          <a:xfrm>
            <a:off x="10198657" y="1"/>
            <a:ext cx="1155142" cy="625027"/>
          </a:xfrm>
          <a:custGeom>
            <a:avLst/>
            <a:gdLst/>
            <a:ahLst/>
            <a:cxnLst/>
            <a:rect l="l" t="t" r="r" b="b"/>
            <a:pathLst>
              <a:path w="1155142" h="625027" extrusionOk="0">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336" name="Google Shape;336;p13"/>
          <p:cNvSpPr txBox="1"/>
          <p:nvPr/>
        </p:nvSpPr>
        <p:spPr>
          <a:xfrm>
            <a:off x="832725" y="2055813"/>
            <a:ext cx="5393361" cy="4351338"/>
          </a:xfrm>
          <a:prstGeom prst="rect">
            <a:avLst/>
          </a:prstGeom>
          <a:noFill/>
          <a:ln>
            <a:noFill/>
          </a:ln>
        </p:spPr>
        <p:txBody>
          <a:bodyPr spcFirstLastPara="1" wrap="square" lIns="91425" tIns="45700" rIns="91425" bIns="45700" anchor="t" anchorCtr="0">
            <a:normAutofit/>
          </a:bodyPr>
          <a:lstStyle/>
          <a:p>
            <a:pPr marL="285750" marR="0" lvl="0" indent="-228600" algn="l" rtl="0">
              <a:lnSpc>
                <a:spcPct val="90000"/>
              </a:lnSpc>
              <a:spcBef>
                <a:spcPts val="0"/>
              </a:spcBef>
              <a:spcAft>
                <a:spcPts val="0"/>
              </a:spcAft>
              <a:buClr>
                <a:schemeClr val="dk1"/>
              </a:buClr>
              <a:buSzPts val="3200"/>
              <a:buFont typeface="Arial"/>
              <a:buChar char="•"/>
            </a:pPr>
            <a:r>
              <a:rPr lang="en-US" sz="3200">
                <a:solidFill>
                  <a:schemeClr val="dk1"/>
                </a:solidFill>
                <a:latin typeface="Avenir"/>
                <a:ea typeface="Avenir"/>
                <a:cs typeface="Avenir"/>
                <a:sym typeface="Avenir"/>
              </a:rPr>
              <a:t>What do you notice?</a:t>
            </a:r>
            <a:endParaRPr/>
          </a:p>
          <a:p>
            <a:pPr marL="285750" marR="0" lvl="0" indent="-25400" algn="l" rtl="0">
              <a:lnSpc>
                <a:spcPct val="90000"/>
              </a:lnSpc>
              <a:spcBef>
                <a:spcPts val="1200"/>
              </a:spcBef>
              <a:spcAft>
                <a:spcPts val="0"/>
              </a:spcAft>
              <a:buClr>
                <a:schemeClr val="dk1"/>
              </a:buClr>
              <a:buSzPts val="3200"/>
              <a:buFont typeface="Arial"/>
              <a:buNone/>
            </a:pPr>
            <a:endParaRPr sz="3200">
              <a:solidFill>
                <a:schemeClr val="dk1"/>
              </a:solidFill>
              <a:latin typeface="Avenir"/>
              <a:ea typeface="Avenir"/>
              <a:cs typeface="Avenir"/>
              <a:sym typeface="Avenir"/>
            </a:endParaRPr>
          </a:p>
          <a:p>
            <a:pPr marL="285750" marR="0" lvl="0" indent="-228600" algn="l" rtl="0">
              <a:lnSpc>
                <a:spcPct val="90000"/>
              </a:lnSpc>
              <a:spcBef>
                <a:spcPts val="1200"/>
              </a:spcBef>
              <a:spcAft>
                <a:spcPts val="0"/>
              </a:spcAft>
              <a:buClr>
                <a:schemeClr val="dk1"/>
              </a:buClr>
              <a:buSzPts val="3200"/>
              <a:buFont typeface="Arial"/>
              <a:buChar char="•"/>
            </a:pPr>
            <a:r>
              <a:rPr lang="en-US" sz="3200">
                <a:solidFill>
                  <a:schemeClr val="dk1"/>
                </a:solidFill>
                <a:latin typeface="Avenir"/>
                <a:ea typeface="Avenir"/>
                <a:cs typeface="Avenir"/>
                <a:sym typeface="Avenir"/>
              </a:rPr>
              <a:t>What are your wonderings?</a:t>
            </a:r>
            <a:endParaRPr/>
          </a:p>
          <a:p>
            <a:pPr marL="285750" marR="0" lvl="0" indent="-25400" algn="l" rtl="0">
              <a:lnSpc>
                <a:spcPct val="90000"/>
              </a:lnSpc>
              <a:spcBef>
                <a:spcPts val="1200"/>
              </a:spcBef>
              <a:spcAft>
                <a:spcPts val="0"/>
              </a:spcAft>
              <a:buClr>
                <a:schemeClr val="dk1"/>
              </a:buClr>
              <a:buSzPts val="3200"/>
              <a:buFont typeface="Arial"/>
              <a:buNone/>
            </a:pPr>
            <a:endParaRPr sz="3200">
              <a:solidFill>
                <a:schemeClr val="dk1"/>
              </a:solidFill>
              <a:latin typeface="Avenir"/>
              <a:ea typeface="Avenir"/>
              <a:cs typeface="Avenir"/>
              <a:sym typeface="Avenir"/>
            </a:endParaRPr>
          </a:p>
          <a:p>
            <a:pPr marL="285750" marR="0" lvl="0" indent="-228600" algn="l" rtl="0">
              <a:lnSpc>
                <a:spcPct val="90000"/>
              </a:lnSpc>
              <a:spcBef>
                <a:spcPts val="1200"/>
              </a:spcBef>
              <a:spcAft>
                <a:spcPts val="0"/>
              </a:spcAft>
              <a:buClr>
                <a:schemeClr val="dk1"/>
              </a:buClr>
              <a:buSzPts val="3200"/>
              <a:buFont typeface="Arial"/>
              <a:buChar char="•"/>
            </a:pPr>
            <a:r>
              <a:rPr lang="en-US" sz="3200">
                <a:solidFill>
                  <a:schemeClr val="dk1"/>
                </a:solidFill>
                <a:latin typeface="Avenir"/>
                <a:ea typeface="Avenir"/>
                <a:cs typeface="Avenir"/>
                <a:sym typeface="Avenir"/>
              </a:rPr>
              <a:t>What additional questions do you have?</a:t>
            </a:r>
            <a:endParaRPr/>
          </a:p>
        </p:txBody>
      </p:sp>
      <p:sp>
        <p:nvSpPr>
          <p:cNvPr id="337" name="Google Shape;337;p13"/>
          <p:cNvSpPr/>
          <p:nvPr/>
        </p:nvSpPr>
        <p:spPr>
          <a:xfrm>
            <a:off x="6808185" y="3423959"/>
            <a:ext cx="540822" cy="540822"/>
          </a:xfrm>
          <a:prstGeom prst="ellipse">
            <a:avLst/>
          </a:prstGeom>
          <a:noFill/>
          <a:ln w="1270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pic>
        <p:nvPicPr>
          <p:cNvPr id="338" name="Google Shape;338;p13" descr="Help"/>
          <p:cNvPicPr preferRelativeResize="0"/>
          <p:nvPr/>
        </p:nvPicPr>
        <p:blipFill rotWithShape="1">
          <a:blip r:embed="rId3">
            <a:alphaModFix/>
          </a:blip>
          <a:srcRect/>
          <a:stretch/>
        </p:blipFill>
        <p:spPr>
          <a:xfrm>
            <a:off x="7887184" y="1216485"/>
            <a:ext cx="3781051" cy="3781051"/>
          </a:xfrm>
          <a:custGeom>
            <a:avLst/>
            <a:gdLst/>
            <a:ahLst/>
            <a:cxnLst/>
            <a:rect l="l" t="t" r="r" b="b"/>
            <a:pathLst>
              <a:path w="4114800" h="5712488" extrusionOk="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339" name="Google Shape;339;p13"/>
          <p:cNvSpPr/>
          <p:nvPr/>
        </p:nvSpPr>
        <p:spPr>
          <a:xfrm>
            <a:off x="6749602" y="1"/>
            <a:ext cx="2066948" cy="1621879"/>
          </a:xfrm>
          <a:custGeom>
            <a:avLst/>
            <a:gdLst/>
            <a:ahLst/>
            <a:cxnLst/>
            <a:rect l="l" t="t" r="r" b="b"/>
            <a:pathLst>
              <a:path w="2066948" h="1621879" extrusionOk="0">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cxnSp>
        <p:nvCxnSpPr>
          <p:cNvPr id="340" name="Google Shape;340;p13"/>
          <p:cNvCxnSpPr/>
          <p:nvPr/>
        </p:nvCxnSpPr>
        <p:spPr>
          <a:xfrm>
            <a:off x="12138745" y="1027906"/>
            <a:ext cx="0" cy="1597708"/>
          </a:xfrm>
          <a:prstGeom prst="straightConnector1">
            <a:avLst/>
          </a:prstGeom>
          <a:noFill/>
          <a:ln w="127000" cap="rnd" cmpd="sng">
            <a:solidFill>
              <a:schemeClr val="accent4"/>
            </a:solidFill>
            <a:prstDash val="dash"/>
            <a:miter lim="800000"/>
            <a:headEnd type="none" w="sm" len="sm"/>
            <a:tailEnd type="none" w="sm" len="sm"/>
          </a:ln>
        </p:spPr>
      </p:cxnSp>
      <p:sp>
        <p:nvSpPr>
          <p:cNvPr id="341" name="Google Shape;341;p13"/>
          <p:cNvSpPr/>
          <p:nvPr/>
        </p:nvSpPr>
        <p:spPr>
          <a:xfrm rot="-1136562">
            <a:off x="7456580" y="5166682"/>
            <a:ext cx="1835725" cy="2024785"/>
          </a:xfrm>
          <a:custGeom>
            <a:avLst/>
            <a:gdLst/>
            <a:ahLst/>
            <a:cxnLst/>
            <a:rect l="l" t="t" r="r" b="b"/>
            <a:pathLst>
              <a:path w="1835725" h="2024785" extrusionOk="0">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342" name="Google Shape;342;p13"/>
          <p:cNvSpPr/>
          <p:nvPr/>
        </p:nvSpPr>
        <p:spPr>
          <a:xfrm>
            <a:off x="6809527" y="6033795"/>
            <a:ext cx="1991064" cy="824205"/>
          </a:xfrm>
          <a:custGeom>
            <a:avLst/>
            <a:gdLst/>
            <a:ahLst/>
            <a:cxnLst/>
            <a:rect l="l" t="t" r="r" b="b"/>
            <a:pathLst>
              <a:path w="1991064" h="824205" extrusionOk="0">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343" name="Google Shape;343;p13"/>
          <p:cNvSpPr txBox="1">
            <a:spLocks noGrp="1"/>
          </p:cNvSpPr>
          <p:nvPr>
            <p:ph type="sldNum" idx="12"/>
          </p:nvPr>
        </p:nvSpPr>
        <p:spPr>
          <a:xfrm>
            <a:off x="10030244" y="6356350"/>
            <a:ext cx="1323555"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rgbClr val="888888"/>
                </a:solidFill>
              </a:rPr>
              <a:t>13</a:t>
            </a:fld>
            <a:endParaRPr>
              <a:solidFill>
                <a:srgbClr val="888888"/>
              </a:solidFill>
            </a:endParaRPr>
          </a:p>
        </p:txBody>
      </p:sp>
      <p:sp>
        <p:nvSpPr>
          <p:cNvPr id="344" name="Google Shape;344;p13"/>
          <p:cNvSpPr/>
          <p:nvPr/>
        </p:nvSpPr>
        <p:spPr>
          <a:xfrm>
            <a:off x="10851696" y="5519196"/>
            <a:ext cx="1340305" cy="1338805"/>
          </a:xfrm>
          <a:custGeom>
            <a:avLst/>
            <a:gdLst/>
            <a:ahLst/>
            <a:cxnLst/>
            <a:rect l="l" t="t" r="r" b="b"/>
            <a:pathLst>
              <a:path w="1340305" h="1338805" extrusionOk="0">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8"/>
        <p:cNvGrpSpPr/>
        <p:nvPr/>
      </p:nvGrpSpPr>
      <p:grpSpPr>
        <a:xfrm>
          <a:off x="0" y="0"/>
          <a:ext cx="0" cy="0"/>
          <a:chOff x="0" y="0"/>
          <a:chExt cx="0" cy="0"/>
        </a:xfrm>
      </p:grpSpPr>
      <p:pic>
        <p:nvPicPr>
          <p:cNvPr id="349" name="Google Shape;349;p14" descr="boy playing in playground in front of apartment building&#10;"/>
          <p:cNvPicPr preferRelativeResize="0">
            <a:picLocks noGrp="1"/>
          </p:cNvPicPr>
          <p:nvPr>
            <p:ph type="pic" idx="2"/>
          </p:nvPr>
        </p:nvPicPr>
        <p:blipFill rotWithShape="1">
          <a:blip r:embed="rId3">
            <a:alphaModFix/>
          </a:blip>
          <a:srcRect/>
          <a:stretch/>
        </p:blipFill>
        <p:spPr>
          <a:xfrm>
            <a:off x="0" y="1"/>
            <a:ext cx="12192000" cy="6858000"/>
          </a:xfrm>
          <a:prstGeom prst="rect">
            <a:avLst/>
          </a:prstGeom>
          <a:noFill/>
          <a:ln>
            <a:noFill/>
          </a:ln>
        </p:spPr>
      </p:pic>
      <p:sp>
        <p:nvSpPr>
          <p:cNvPr id="350" name="Google Shape;350;p14"/>
          <p:cNvSpPr txBox="1">
            <a:spLocks noGrp="1"/>
          </p:cNvSpPr>
          <p:nvPr>
            <p:ph type="title"/>
          </p:nvPr>
        </p:nvSpPr>
        <p:spPr>
          <a:xfrm>
            <a:off x="3111500" y="370600"/>
            <a:ext cx="5923842" cy="5923842"/>
          </a:xfrm>
          <a:prstGeom prst="rect">
            <a:avLst/>
          </a:prstGeom>
          <a:solidFill>
            <a:schemeClr val="lt1">
              <a:alpha val="94901"/>
            </a:schemeClr>
          </a:solidFill>
          <a:ln>
            <a:noFill/>
          </a:ln>
        </p:spPr>
        <p:txBody>
          <a:bodyPr spcFirstLastPara="1" wrap="square" lIns="457200" tIns="45700" rIns="457200" bIns="2331700" anchor="b" anchorCtr="0">
            <a:noAutofit/>
          </a:bodyPr>
          <a:lstStyle/>
          <a:p>
            <a:pPr marL="0" lvl="0" indent="0" algn="ctr" rtl="0">
              <a:lnSpc>
                <a:spcPct val="90000"/>
              </a:lnSpc>
              <a:spcBef>
                <a:spcPts val="0"/>
              </a:spcBef>
              <a:spcAft>
                <a:spcPts val="0"/>
              </a:spcAft>
              <a:buClr>
                <a:schemeClr val="dk1"/>
              </a:buClr>
              <a:buSzPts val="3200"/>
              <a:buFont typeface="Twentieth Century"/>
              <a:buNone/>
            </a:pPr>
            <a:r>
              <a:rPr lang="en-US" sz="3200"/>
              <a:t>Strategic planning will help you fully uncover your available options, set priorities for them, and define the methods to achieve them.</a:t>
            </a:r>
            <a:endParaRPr/>
          </a:p>
        </p:txBody>
      </p:sp>
      <p:sp>
        <p:nvSpPr>
          <p:cNvPr id="351" name="Google Shape;351;p14"/>
          <p:cNvSpPr txBox="1">
            <a:spLocks noGrp="1"/>
          </p:cNvSpPr>
          <p:nvPr>
            <p:ph type="body" idx="1"/>
          </p:nvPr>
        </p:nvSpPr>
        <p:spPr>
          <a:xfrm>
            <a:off x="3575304" y="4379976"/>
            <a:ext cx="5038344" cy="7132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Robert J. Mckain</a:t>
            </a:r>
            <a:endParaRPr/>
          </a:p>
          <a:p>
            <a:pPr marL="0" lvl="0" indent="0" algn="ctr" rtl="0">
              <a:lnSpc>
                <a:spcPct val="90000"/>
              </a:lnSpc>
              <a:spcBef>
                <a:spcPts val="1000"/>
              </a:spcBef>
              <a:spcAft>
                <a:spcPts val="0"/>
              </a:spcAft>
              <a:buClr>
                <a:schemeClr val="dk1"/>
              </a:buClr>
              <a:buSzPts val="2400"/>
              <a:buNone/>
            </a:pPr>
            <a:endParaRPr/>
          </a:p>
        </p:txBody>
      </p:sp>
      <p:sp>
        <p:nvSpPr>
          <p:cNvPr id="352" name="Google Shape;352;p14"/>
          <p:cNvSpPr/>
          <p:nvPr/>
        </p:nvSpPr>
        <p:spPr>
          <a:xfrm rot="-1433260" flipH="1">
            <a:off x="2607299" y="8363"/>
            <a:ext cx="6816262" cy="6816262"/>
          </a:xfrm>
          <a:prstGeom prst="arc">
            <a:avLst>
              <a:gd name="adj1" fmla="val 16200000"/>
              <a:gd name="adj2" fmla="val 20401595"/>
            </a:avLst>
          </a:prstGeom>
          <a:noFill/>
          <a:ln w="127000" cap="rnd" cmpd="sng">
            <a:solidFill>
              <a:schemeClr val="accent4">
                <a:alpha val="94901"/>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353" name="Google Shape;353;p14"/>
          <p:cNvSpPr/>
          <p:nvPr/>
        </p:nvSpPr>
        <p:spPr>
          <a:xfrm>
            <a:off x="8153400" y="4609861"/>
            <a:ext cx="873032" cy="84934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354" name="Google Shape;354;p14"/>
          <p:cNvSpPr txBox="1">
            <a:spLocks noGrp="1"/>
          </p:cNvSpPr>
          <p:nvPr>
            <p:ph type="dt" idx="4294967295"/>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Calibri"/>
                <a:ea typeface="Calibri"/>
                <a:cs typeface="Calibri"/>
                <a:sym typeface="Calibri"/>
              </a:rPr>
              <a:t>9/3/20XX</a:t>
            </a:r>
            <a:endParaRPr/>
          </a:p>
        </p:txBody>
      </p:sp>
      <p:sp>
        <p:nvSpPr>
          <p:cNvPr id="355" name="Google Shape;35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Calibri"/>
                <a:ea typeface="Calibri"/>
                <a:cs typeface="Calibri"/>
                <a:sym typeface="Calibri"/>
              </a:rPr>
              <a:t>14</a:t>
            </a:fld>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Google Shape;360;p15"/>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361" name="Google Shape;361;p15"/>
          <p:cNvSpPr/>
          <p:nvPr/>
        </p:nvSpPr>
        <p:spPr>
          <a:xfrm flipH="1">
            <a:off x="123536" y="5717905"/>
            <a:ext cx="1771609"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362" name="Google Shape;362;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363" name="Google Shape;363;p15"/>
          <p:cNvSpPr txBox="1">
            <a:spLocks noGrp="1"/>
          </p:cNvSpPr>
          <p:nvPr>
            <p:ph type="title"/>
          </p:nvPr>
        </p:nvSpPr>
        <p:spPr>
          <a:xfrm>
            <a:off x="838201" y="367075"/>
            <a:ext cx="51205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b="1">
                <a:solidFill>
                  <a:schemeClr val="dk2"/>
                </a:solidFill>
                <a:latin typeface="Twentieth Century"/>
                <a:ea typeface="Twentieth Century"/>
                <a:cs typeface="Twentieth Century"/>
                <a:sym typeface="Twentieth Century"/>
              </a:rPr>
              <a:t>Where we’re going</a:t>
            </a:r>
            <a:endParaRPr/>
          </a:p>
        </p:txBody>
      </p:sp>
      <p:sp>
        <p:nvSpPr>
          <p:cNvPr id="364" name="Google Shape;364;p15"/>
          <p:cNvSpPr txBox="1">
            <a:spLocks noGrp="1"/>
          </p:cNvSpPr>
          <p:nvPr>
            <p:ph type="body" idx="1"/>
          </p:nvPr>
        </p:nvSpPr>
        <p:spPr>
          <a:xfrm>
            <a:off x="838201" y="1825625"/>
            <a:ext cx="509219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t>At our next meeting(s) we will discuss how our data is aligning to our strategic plan and determine if we need to make any adjustments. </a:t>
            </a:r>
            <a:endParaRPr/>
          </a:p>
          <a:p>
            <a:pPr marL="0" lvl="0" indent="0" algn="l" rtl="0">
              <a:lnSpc>
                <a:spcPct val="90000"/>
              </a:lnSpc>
              <a:spcBef>
                <a:spcPts val="1000"/>
              </a:spcBef>
              <a:spcAft>
                <a:spcPts val="0"/>
              </a:spcAft>
              <a:buClr>
                <a:schemeClr val="dk1"/>
              </a:buClr>
              <a:buSzPts val="2400"/>
              <a:buNone/>
            </a:pPr>
            <a:r>
              <a:rPr lang="en-US"/>
              <a:t>Before the end of Fall Semester, we will take </a:t>
            </a:r>
            <a:r>
              <a:rPr lang="en-US" b="1"/>
              <a:t>Action</a:t>
            </a:r>
            <a:r>
              <a:rPr lang="en-US"/>
              <a:t> (vote) on ranking our strategic priorities for the 2023-2024 school year.</a:t>
            </a:r>
            <a:endParaRPr/>
          </a:p>
          <a:p>
            <a:pPr marL="0" lvl="0" indent="0" algn="l" rtl="0">
              <a:lnSpc>
                <a:spcPct val="90000"/>
              </a:lnSpc>
              <a:spcBef>
                <a:spcPts val="1000"/>
              </a:spcBef>
              <a:spcAft>
                <a:spcPts val="0"/>
              </a:spcAft>
              <a:buClr>
                <a:schemeClr val="dk1"/>
              </a:buClr>
              <a:buSzPts val="2400"/>
              <a:buNone/>
            </a:pPr>
            <a:r>
              <a:rPr lang="en-US"/>
              <a:t>Let me or the Chair know of any additional information you need for our future discussion.</a:t>
            </a:r>
            <a:endParaRPr/>
          </a:p>
          <a:p>
            <a:pPr marL="0" lvl="0" indent="152400" algn="l" rtl="0">
              <a:lnSpc>
                <a:spcPct val="90000"/>
              </a:lnSpc>
              <a:spcBef>
                <a:spcPts val="1000"/>
              </a:spcBef>
              <a:spcAft>
                <a:spcPts val="0"/>
              </a:spcAft>
              <a:buClr>
                <a:schemeClr val="dk1"/>
              </a:buClr>
              <a:buSzPts val="2400"/>
              <a:buFont typeface="Arial"/>
              <a:buNone/>
            </a:pPr>
            <a:endParaRPr/>
          </a:p>
        </p:txBody>
      </p:sp>
      <p:sp>
        <p:nvSpPr>
          <p:cNvPr id="365" name="Google Shape;365;p15"/>
          <p:cNvSpPr/>
          <p:nvPr/>
        </p:nvSpPr>
        <p:spPr>
          <a:xfrm>
            <a:off x="10420569" y="1364732"/>
            <a:ext cx="947488" cy="92178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pic>
        <p:nvPicPr>
          <p:cNvPr id="366" name="Google Shape;366;p15"/>
          <p:cNvPicPr preferRelativeResize="0">
            <a:picLocks noGrp="1"/>
          </p:cNvPicPr>
          <p:nvPr>
            <p:ph type="pic" idx="2"/>
          </p:nvPr>
        </p:nvPicPr>
        <p:blipFill rotWithShape="1">
          <a:blip r:embed="rId3">
            <a:alphaModFix/>
          </a:blip>
          <a:srcRect t="17913" b="17913"/>
          <a:stretch/>
        </p:blipFill>
        <p:spPr>
          <a:xfrm>
            <a:off x="7901259" y="2727729"/>
            <a:ext cx="4290740" cy="4130271"/>
          </a:xfrm>
          <a:prstGeom prst="rect">
            <a:avLst/>
          </a:prstGeom>
          <a:noFill/>
          <a:ln>
            <a:noFill/>
          </a:ln>
        </p:spPr>
      </p:pic>
      <p:sp>
        <p:nvSpPr>
          <p:cNvPr id="367" name="Google Shape;367;p15"/>
          <p:cNvSpPr/>
          <p:nvPr/>
        </p:nvSpPr>
        <p:spPr>
          <a:xfrm rot="-6040930" flipH="1">
            <a:off x="6034138" y="-673140"/>
            <a:ext cx="4021193" cy="4021193"/>
          </a:xfrm>
          <a:prstGeom prst="arc">
            <a:avLst>
              <a:gd name="adj1" fmla="val 16200000"/>
              <a:gd name="adj2" fmla="val 20093138"/>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pic>
        <p:nvPicPr>
          <p:cNvPr id="368" name="Google Shape;368;p15"/>
          <p:cNvPicPr preferRelativeResize="0">
            <a:picLocks noGrp="1"/>
          </p:cNvPicPr>
          <p:nvPr>
            <p:ph type="pic" idx="3"/>
          </p:nvPr>
        </p:nvPicPr>
        <p:blipFill rotWithShape="1">
          <a:blip r:embed="rId4">
            <a:alphaModFix/>
          </a:blip>
          <a:srcRect l="21900" r="3" b="4"/>
          <a:stretch/>
        </p:blipFill>
        <p:spPr>
          <a:xfrm>
            <a:off x="6261609" y="0"/>
            <a:ext cx="3519311" cy="3007909"/>
          </a:xfrm>
          <a:prstGeom prst="rect">
            <a:avLst/>
          </a:prstGeom>
          <a:noFill/>
          <a:ln>
            <a:noFill/>
          </a:ln>
        </p:spPr>
      </p:pic>
      <p:sp>
        <p:nvSpPr>
          <p:cNvPr id="369" name="Google Shape;36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r" rtl="0">
              <a:spcBef>
                <a:spcPts val="0"/>
              </a:spcBef>
              <a:spcAft>
                <a:spcPts val="0"/>
              </a:spcAft>
              <a:buClr>
                <a:srgbClr val="FFFFFF"/>
              </a:buClr>
              <a:buSzPts val="1200"/>
              <a:buFont typeface="Avenir"/>
              <a:buNone/>
            </a:pPr>
            <a:fld id="{00000000-1234-1234-1234-123412341234}" type="slidenum">
              <a:rPr lang="en-US" b="0" i="0" u="none" strike="noStrike">
                <a:solidFill>
                  <a:srgbClr val="FFFFFF"/>
                </a:solidFill>
              </a:rPr>
              <a:t>15</a:t>
            </a:fld>
            <a:endParaRPr b="0" i="0" u="none" strike="noStrike">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6"/>
          <p:cNvSpPr txBox="1">
            <a:spLocks noGrp="1"/>
          </p:cNvSpPr>
          <p:nvPr>
            <p:ph type="title"/>
          </p:nvPr>
        </p:nvSpPr>
        <p:spPr>
          <a:xfrm>
            <a:off x="1389888" y="1234440"/>
            <a:ext cx="3236976" cy="40690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Twentieth Century"/>
              <a:buNone/>
            </a:pPr>
            <a:r>
              <a:rPr lang="en-US"/>
              <a:t>Thank you</a:t>
            </a:r>
            <a:endParaRPr/>
          </a:p>
        </p:txBody>
      </p:sp>
      <p:sp>
        <p:nvSpPr>
          <p:cNvPr id="375" name="Google Shape;375;p16"/>
          <p:cNvSpPr txBox="1">
            <a:spLocks noGrp="1"/>
          </p:cNvSpPr>
          <p:nvPr>
            <p:ph type="sldNum" idx="12"/>
          </p:nvPr>
        </p:nvSpPr>
        <p:spPr>
          <a:xfrm>
            <a:off x="10506456" y="6356350"/>
            <a:ext cx="85039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
          <p:cNvPicPr preferRelativeResize="0">
            <a:picLocks noGrp="1"/>
          </p:cNvPicPr>
          <p:nvPr>
            <p:ph type="pic" idx="2"/>
          </p:nvPr>
        </p:nvPicPr>
        <p:blipFill rotWithShape="1">
          <a:blip r:embed="rId3">
            <a:alphaModFix/>
          </a:blip>
          <a:srcRect t="16710" b="16710"/>
          <a:stretch/>
        </p:blipFill>
        <p:spPr>
          <a:xfrm>
            <a:off x="7200479" y="1150210"/>
            <a:ext cx="2207046" cy="2204178"/>
          </a:xfrm>
          <a:prstGeom prst="rect">
            <a:avLst/>
          </a:prstGeom>
          <a:noFill/>
          <a:ln>
            <a:noFill/>
          </a:ln>
        </p:spPr>
      </p:pic>
      <p:pic>
        <p:nvPicPr>
          <p:cNvPr id="163" name="Google Shape;163;p2"/>
          <p:cNvPicPr preferRelativeResize="0">
            <a:picLocks noGrp="1"/>
          </p:cNvPicPr>
          <p:nvPr>
            <p:ph type="pic" idx="3"/>
          </p:nvPr>
        </p:nvPicPr>
        <p:blipFill rotWithShape="1">
          <a:blip r:embed="rId4">
            <a:alphaModFix/>
          </a:blip>
          <a:srcRect l="16667" r="16666"/>
          <a:stretch/>
        </p:blipFill>
        <p:spPr>
          <a:xfrm>
            <a:off x="8444632" y="2579683"/>
            <a:ext cx="3096807" cy="3096807"/>
          </a:xfrm>
          <a:prstGeom prst="rect">
            <a:avLst/>
          </a:prstGeom>
          <a:noFill/>
          <a:ln>
            <a:noFill/>
          </a:ln>
        </p:spPr>
      </p:pic>
      <p:sp>
        <p:nvSpPr>
          <p:cNvPr id="164" name="Google Shape;164;p2"/>
          <p:cNvSpPr txBox="1">
            <a:spLocks noGrp="1"/>
          </p:cNvSpPr>
          <p:nvPr>
            <p:ph type="title"/>
          </p:nvPr>
        </p:nvSpPr>
        <p:spPr>
          <a:xfrm>
            <a:off x="539496" y="365124"/>
            <a:ext cx="580644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b="1">
                <a:solidFill>
                  <a:schemeClr val="dk2"/>
                </a:solidFill>
              </a:rPr>
              <a:t>Where We Are</a:t>
            </a:r>
            <a:endParaRPr/>
          </a:p>
        </p:txBody>
      </p:sp>
      <p:sp>
        <p:nvSpPr>
          <p:cNvPr id="165" name="Google Shape;165;p2"/>
          <p:cNvSpPr txBox="1">
            <a:spLocks noGrp="1"/>
          </p:cNvSpPr>
          <p:nvPr>
            <p:ph type="body" idx="1"/>
          </p:nvPr>
        </p:nvSpPr>
        <p:spPr>
          <a:xfrm>
            <a:off x="539496" y="1825625"/>
            <a:ext cx="5806440" cy="435254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400"/>
              <a:buNone/>
            </a:pPr>
            <a:r>
              <a:rPr lang="en-US"/>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
          <p:cNvSpPr txBox="1">
            <a:spLocks noGrp="1"/>
          </p:cNvSpPr>
          <p:nvPr>
            <p:ph type="title"/>
          </p:nvPr>
        </p:nvSpPr>
        <p:spPr>
          <a:xfrm>
            <a:off x="539496"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wentieth Century"/>
              <a:buNone/>
            </a:pPr>
            <a:r>
              <a:rPr lang="en-US"/>
              <a:t>Timeline for GO Teams</a:t>
            </a:r>
            <a:endParaRPr/>
          </a:p>
        </p:txBody>
      </p:sp>
      <p:grpSp>
        <p:nvGrpSpPr>
          <p:cNvPr id="171" name="Google Shape;171;p3"/>
          <p:cNvGrpSpPr/>
          <p:nvPr/>
        </p:nvGrpSpPr>
        <p:grpSpPr>
          <a:xfrm>
            <a:off x="1000180" y="2648387"/>
            <a:ext cx="10188590" cy="2650626"/>
            <a:chOff x="3484" y="517200"/>
            <a:chExt cx="10188590" cy="2650626"/>
          </a:xfrm>
        </p:grpSpPr>
        <p:sp>
          <p:nvSpPr>
            <p:cNvPr id="172" name="Google Shape;172;p3"/>
            <p:cNvSpPr/>
            <p:nvPr/>
          </p:nvSpPr>
          <p:spPr>
            <a:xfrm>
              <a:off x="3484" y="517200"/>
              <a:ext cx="1886775" cy="2641486"/>
            </a:xfrm>
            <a:prstGeom prst="rect">
              <a:avLst/>
            </a:prstGeom>
            <a:solidFill>
              <a:srgbClr val="FCF5D8">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txBox="1"/>
            <p:nvPr/>
          </p:nvSpPr>
          <p:spPr>
            <a:xfrm>
              <a:off x="3484" y="1520965"/>
              <a:ext cx="1886775" cy="1584891"/>
            </a:xfrm>
            <a:prstGeom prst="rect">
              <a:avLst/>
            </a:prstGeom>
            <a:noFill/>
            <a:ln>
              <a:noFill/>
            </a:ln>
          </p:spPr>
          <p:txBody>
            <a:bodyPr spcFirstLastPara="1" wrap="square" lIns="147100" tIns="330200" rIns="147100" bIns="330200" anchor="t" anchorCtr="0">
              <a:noAutofit/>
            </a:bodyPr>
            <a:lstStyle/>
            <a:p>
              <a:pPr marL="0" marR="0" lvl="0" indent="0" algn="l" rtl="0">
                <a:lnSpc>
                  <a:spcPct val="90000"/>
                </a:lnSpc>
                <a:spcBef>
                  <a:spcPts val="0"/>
                </a:spcBef>
                <a:spcAft>
                  <a:spcPts val="0"/>
                </a:spcAft>
                <a:buClr>
                  <a:schemeClr val="dk1"/>
                </a:buClr>
                <a:buSzPts val="1100"/>
                <a:buFont typeface="Avenir"/>
                <a:buNone/>
              </a:pPr>
              <a:r>
                <a:rPr lang="en-US" sz="1100" b="1" i="0" u="sng">
                  <a:solidFill>
                    <a:schemeClr val="dk1"/>
                  </a:solidFill>
                  <a:latin typeface="Avenir"/>
                  <a:ea typeface="Avenir"/>
                  <a:cs typeface="Avenir"/>
                  <a:sym typeface="Avenir"/>
                </a:rPr>
                <a:t>Fall 2021</a:t>
              </a:r>
              <a:endParaRPr/>
            </a:p>
            <a:p>
              <a:pPr marL="0" marR="0" lvl="0" indent="0" algn="l" rtl="0">
                <a:lnSpc>
                  <a:spcPct val="90000"/>
                </a:lnSpc>
                <a:spcBef>
                  <a:spcPts val="385"/>
                </a:spcBef>
                <a:spcAft>
                  <a:spcPts val="0"/>
                </a:spcAft>
                <a:buClr>
                  <a:schemeClr val="dk1"/>
                </a:buClr>
                <a:buSzPts val="1100"/>
                <a:buFont typeface="Avenir"/>
                <a:buNone/>
              </a:pPr>
              <a:r>
                <a:rPr lang="en-US" sz="1100" b="0" i="0" u="none">
                  <a:solidFill>
                    <a:schemeClr val="dk1"/>
                  </a:solidFill>
                  <a:latin typeface="Avenir"/>
                  <a:ea typeface="Avenir"/>
                  <a:cs typeface="Avenir"/>
                  <a:sym typeface="Avenir"/>
                </a:rPr>
                <a:t>GO Team Developed 2021-2025 Strategic Plan</a:t>
              </a:r>
              <a:endParaRPr sz="1100">
                <a:solidFill>
                  <a:schemeClr val="dk1"/>
                </a:solidFill>
                <a:latin typeface="Avenir"/>
                <a:ea typeface="Avenir"/>
                <a:cs typeface="Avenir"/>
                <a:sym typeface="Avenir"/>
              </a:endParaRPr>
            </a:p>
          </p:txBody>
        </p:sp>
        <p:sp>
          <p:nvSpPr>
            <p:cNvPr id="174" name="Google Shape;174;p3"/>
            <p:cNvSpPr/>
            <p:nvPr/>
          </p:nvSpPr>
          <p:spPr>
            <a:xfrm>
              <a:off x="550649" y="781349"/>
              <a:ext cx="792445" cy="79244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txBox="1"/>
            <p:nvPr/>
          </p:nvSpPr>
          <p:spPr>
            <a:xfrm>
              <a:off x="666700" y="897400"/>
              <a:ext cx="560343" cy="560343"/>
            </a:xfrm>
            <a:prstGeom prst="rect">
              <a:avLst/>
            </a:prstGeom>
            <a:noFill/>
            <a:ln>
              <a:noFill/>
            </a:ln>
          </p:spPr>
          <p:txBody>
            <a:bodyPr spcFirstLastPara="1" wrap="square" lIns="61775" tIns="12700" rIns="61775" bIns="12700" anchor="ctr" anchorCtr="0">
              <a:noAutofit/>
            </a:bodyPr>
            <a:lstStyle/>
            <a:p>
              <a:pPr marL="0" marR="0" lvl="0" indent="0" algn="ctr" rtl="0">
                <a:lnSpc>
                  <a:spcPct val="90000"/>
                </a:lnSpc>
                <a:spcBef>
                  <a:spcPts val="0"/>
                </a:spcBef>
                <a:spcAft>
                  <a:spcPts val="0"/>
                </a:spcAft>
                <a:buClr>
                  <a:schemeClr val="lt1"/>
                </a:buClr>
                <a:buSzPts val="3800"/>
                <a:buFont typeface="Avenir"/>
                <a:buNone/>
              </a:pPr>
              <a:r>
                <a:rPr lang="en-US" sz="3800">
                  <a:solidFill>
                    <a:schemeClr val="lt1"/>
                  </a:solidFill>
                  <a:latin typeface="Avenir"/>
                  <a:ea typeface="Avenir"/>
                  <a:cs typeface="Avenir"/>
                  <a:sym typeface="Avenir"/>
                </a:rPr>
                <a:t>1</a:t>
              </a:r>
              <a:endParaRPr sz="3800">
                <a:solidFill>
                  <a:schemeClr val="lt1"/>
                </a:solidFill>
                <a:latin typeface="Avenir"/>
                <a:ea typeface="Avenir"/>
                <a:cs typeface="Avenir"/>
                <a:sym typeface="Avenir"/>
              </a:endParaRPr>
            </a:p>
          </p:txBody>
        </p:sp>
        <p:sp>
          <p:nvSpPr>
            <p:cNvPr id="176" name="Google Shape;176;p3"/>
            <p:cNvSpPr/>
            <p:nvPr/>
          </p:nvSpPr>
          <p:spPr>
            <a:xfrm>
              <a:off x="3484" y="3158615"/>
              <a:ext cx="1886775" cy="72"/>
            </a:xfrm>
            <a:prstGeom prst="rect">
              <a:avLst/>
            </a:prstGeom>
            <a:solidFill>
              <a:srgbClr val="A9279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2078938" y="517200"/>
              <a:ext cx="1886775" cy="2641486"/>
            </a:xfrm>
            <a:prstGeom prst="rect">
              <a:avLst/>
            </a:prstGeom>
            <a:solidFill>
              <a:srgbClr val="F8E4CF">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txBox="1"/>
            <p:nvPr/>
          </p:nvSpPr>
          <p:spPr>
            <a:xfrm>
              <a:off x="2078938" y="1520965"/>
              <a:ext cx="1886775" cy="1584891"/>
            </a:xfrm>
            <a:prstGeom prst="rect">
              <a:avLst/>
            </a:prstGeom>
            <a:noFill/>
            <a:ln>
              <a:noFill/>
            </a:ln>
          </p:spPr>
          <p:txBody>
            <a:bodyPr spcFirstLastPara="1" wrap="square" lIns="147100" tIns="330200" rIns="147100" bIns="330200" anchor="t" anchorCtr="0">
              <a:noAutofit/>
            </a:bodyPr>
            <a:lstStyle/>
            <a:p>
              <a:pPr marL="0" marR="0" lvl="0" indent="0" algn="l" rtl="0">
                <a:lnSpc>
                  <a:spcPct val="90000"/>
                </a:lnSpc>
                <a:spcBef>
                  <a:spcPts val="0"/>
                </a:spcBef>
                <a:spcAft>
                  <a:spcPts val="0"/>
                </a:spcAft>
                <a:buClr>
                  <a:schemeClr val="dk1"/>
                </a:buClr>
                <a:buSzPts val="1100"/>
                <a:buFont typeface="Avenir"/>
                <a:buNone/>
              </a:pPr>
              <a:r>
                <a:rPr lang="en-US" sz="1100" b="1" i="0" u="sng">
                  <a:solidFill>
                    <a:schemeClr val="dk1"/>
                  </a:solidFill>
                  <a:latin typeface="Avenir"/>
                  <a:ea typeface="Avenir"/>
                  <a:cs typeface="Avenir"/>
                  <a:sym typeface="Avenir"/>
                </a:rPr>
                <a:t>Summer 2022</a:t>
              </a:r>
              <a:endParaRPr/>
            </a:p>
            <a:p>
              <a:pPr marL="0" marR="0" lvl="0" indent="0" algn="l" rtl="0">
                <a:lnSpc>
                  <a:spcPct val="90000"/>
                </a:lnSpc>
                <a:spcBef>
                  <a:spcPts val="385"/>
                </a:spcBef>
                <a:spcAft>
                  <a:spcPts val="0"/>
                </a:spcAft>
                <a:buClr>
                  <a:schemeClr val="dk1"/>
                </a:buClr>
                <a:buSzPts val="1100"/>
                <a:buFont typeface="Avenir"/>
                <a:buNone/>
              </a:pPr>
              <a:r>
                <a:rPr lang="en-US" sz="1100">
                  <a:solidFill>
                    <a:schemeClr val="dk1"/>
                  </a:solidFill>
                  <a:latin typeface="Avenir"/>
                  <a:ea typeface="Avenir"/>
                  <a:cs typeface="Avenir"/>
                  <a:sym typeface="Avenir"/>
                </a:rPr>
                <a:t>School Leadership completed Needs Assessment and defined overarching needs for SY22-23</a:t>
              </a:r>
              <a:endParaRPr/>
            </a:p>
          </p:txBody>
        </p:sp>
        <p:sp>
          <p:nvSpPr>
            <p:cNvPr id="179" name="Google Shape;179;p3"/>
            <p:cNvSpPr/>
            <p:nvPr/>
          </p:nvSpPr>
          <p:spPr>
            <a:xfrm>
              <a:off x="2626103" y="781349"/>
              <a:ext cx="792445" cy="792445"/>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txBox="1"/>
            <p:nvPr/>
          </p:nvSpPr>
          <p:spPr>
            <a:xfrm>
              <a:off x="2742154" y="897400"/>
              <a:ext cx="560343" cy="560343"/>
            </a:xfrm>
            <a:prstGeom prst="rect">
              <a:avLst/>
            </a:prstGeom>
            <a:noFill/>
            <a:ln>
              <a:noFill/>
            </a:ln>
          </p:spPr>
          <p:txBody>
            <a:bodyPr spcFirstLastPara="1" wrap="square" lIns="61775" tIns="12700" rIns="61775" bIns="12700" anchor="ctr" anchorCtr="0">
              <a:noAutofit/>
            </a:bodyPr>
            <a:lstStyle/>
            <a:p>
              <a:pPr marL="0" marR="0" lvl="0" indent="0" algn="ctr" rtl="0">
                <a:lnSpc>
                  <a:spcPct val="90000"/>
                </a:lnSpc>
                <a:spcBef>
                  <a:spcPts val="0"/>
                </a:spcBef>
                <a:spcAft>
                  <a:spcPts val="0"/>
                </a:spcAft>
                <a:buClr>
                  <a:schemeClr val="lt1"/>
                </a:buClr>
                <a:buSzPts val="3800"/>
                <a:buFont typeface="Avenir"/>
                <a:buNone/>
              </a:pPr>
              <a:r>
                <a:rPr lang="en-US" sz="3800">
                  <a:solidFill>
                    <a:schemeClr val="lt1"/>
                  </a:solidFill>
                  <a:latin typeface="Avenir"/>
                  <a:ea typeface="Avenir"/>
                  <a:cs typeface="Avenir"/>
                  <a:sym typeface="Avenir"/>
                </a:rPr>
                <a:t>2</a:t>
              </a:r>
              <a:endParaRPr sz="3800">
                <a:solidFill>
                  <a:schemeClr val="lt1"/>
                </a:solidFill>
                <a:latin typeface="Avenir"/>
                <a:ea typeface="Avenir"/>
                <a:cs typeface="Avenir"/>
                <a:sym typeface="Avenir"/>
              </a:endParaRPr>
            </a:p>
          </p:txBody>
        </p:sp>
        <p:sp>
          <p:nvSpPr>
            <p:cNvPr id="181" name="Google Shape;181;p3"/>
            <p:cNvSpPr/>
            <p:nvPr/>
          </p:nvSpPr>
          <p:spPr>
            <a:xfrm>
              <a:off x="2078938" y="3158615"/>
              <a:ext cx="1886775" cy="72"/>
            </a:xfrm>
            <a:prstGeom prst="rect">
              <a:avLst/>
            </a:prstGeom>
            <a:solidFill>
              <a:srgbClr val="A92791"/>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4154392" y="517200"/>
              <a:ext cx="1886775" cy="2641486"/>
            </a:xfrm>
            <a:prstGeom prst="rect">
              <a:avLst/>
            </a:prstGeom>
            <a:solidFill>
              <a:srgbClr val="BAF0FF">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txBox="1"/>
            <p:nvPr/>
          </p:nvSpPr>
          <p:spPr>
            <a:xfrm>
              <a:off x="4154392" y="1520965"/>
              <a:ext cx="1886775" cy="1584891"/>
            </a:xfrm>
            <a:prstGeom prst="rect">
              <a:avLst/>
            </a:prstGeom>
            <a:noFill/>
            <a:ln>
              <a:noFill/>
            </a:ln>
          </p:spPr>
          <p:txBody>
            <a:bodyPr spcFirstLastPara="1" wrap="square" lIns="147100" tIns="330200" rIns="147100" bIns="330200" anchor="t" anchorCtr="0">
              <a:noAutofit/>
            </a:bodyPr>
            <a:lstStyle/>
            <a:p>
              <a:pPr marL="0" marR="0" lvl="0" indent="0" algn="l" rtl="0">
                <a:lnSpc>
                  <a:spcPct val="90000"/>
                </a:lnSpc>
                <a:spcBef>
                  <a:spcPts val="0"/>
                </a:spcBef>
                <a:spcAft>
                  <a:spcPts val="0"/>
                </a:spcAft>
                <a:buClr>
                  <a:schemeClr val="dk1"/>
                </a:buClr>
                <a:buSzPts val="1100"/>
                <a:buFont typeface="Avenir"/>
                <a:buNone/>
              </a:pPr>
              <a:r>
                <a:rPr lang="en-US" sz="1100" b="1" i="0" u="sng">
                  <a:solidFill>
                    <a:schemeClr val="dk1"/>
                  </a:solidFill>
                  <a:latin typeface="Avenir"/>
                  <a:ea typeface="Avenir"/>
                  <a:cs typeface="Avenir"/>
                  <a:sym typeface="Avenir"/>
                </a:rPr>
                <a:t>August 2022</a:t>
              </a:r>
              <a:endParaRPr/>
            </a:p>
            <a:p>
              <a:pPr marL="0" marR="0" lvl="0" indent="0" algn="l" rtl="0">
                <a:lnSpc>
                  <a:spcPct val="90000"/>
                </a:lnSpc>
                <a:spcBef>
                  <a:spcPts val="385"/>
                </a:spcBef>
                <a:spcAft>
                  <a:spcPts val="0"/>
                </a:spcAft>
                <a:buClr>
                  <a:schemeClr val="dk1"/>
                </a:buClr>
                <a:buSzPts val="1100"/>
                <a:buFont typeface="Avenir"/>
                <a:buNone/>
              </a:pPr>
              <a:r>
                <a:rPr lang="en-US" sz="1100" b="0" u="none">
                  <a:solidFill>
                    <a:schemeClr val="dk1"/>
                  </a:solidFill>
                  <a:latin typeface="Avenir"/>
                  <a:ea typeface="Avenir"/>
                  <a:cs typeface="Avenir"/>
                  <a:sym typeface="Avenir"/>
                </a:rPr>
                <a:t>School Leadership completed 2022-2023 Continuous Improvement Plan</a:t>
              </a:r>
              <a:endParaRPr/>
            </a:p>
          </p:txBody>
        </p:sp>
        <p:sp>
          <p:nvSpPr>
            <p:cNvPr id="184" name="Google Shape;184;p3"/>
            <p:cNvSpPr/>
            <p:nvPr/>
          </p:nvSpPr>
          <p:spPr>
            <a:xfrm>
              <a:off x="4701557" y="781349"/>
              <a:ext cx="792445" cy="79244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txBox="1"/>
            <p:nvPr/>
          </p:nvSpPr>
          <p:spPr>
            <a:xfrm>
              <a:off x="4817608" y="897400"/>
              <a:ext cx="560343" cy="560343"/>
            </a:xfrm>
            <a:prstGeom prst="rect">
              <a:avLst/>
            </a:prstGeom>
            <a:noFill/>
            <a:ln>
              <a:noFill/>
            </a:ln>
          </p:spPr>
          <p:txBody>
            <a:bodyPr spcFirstLastPara="1" wrap="square" lIns="61775" tIns="12700" rIns="61775" bIns="12700" anchor="ctr" anchorCtr="0">
              <a:noAutofit/>
            </a:bodyPr>
            <a:lstStyle/>
            <a:p>
              <a:pPr marL="0" marR="0" lvl="0" indent="0" algn="ctr" rtl="0">
                <a:lnSpc>
                  <a:spcPct val="90000"/>
                </a:lnSpc>
                <a:spcBef>
                  <a:spcPts val="0"/>
                </a:spcBef>
                <a:spcAft>
                  <a:spcPts val="0"/>
                </a:spcAft>
                <a:buClr>
                  <a:schemeClr val="lt1"/>
                </a:buClr>
                <a:buSzPts val="3800"/>
                <a:buFont typeface="Avenir"/>
                <a:buNone/>
              </a:pPr>
              <a:r>
                <a:rPr lang="en-US" sz="3800">
                  <a:solidFill>
                    <a:schemeClr val="lt1"/>
                  </a:solidFill>
                  <a:latin typeface="Avenir"/>
                  <a:ea typeface="Avenir"/>
                  <a:cs typeface="Avenir"/>
                  <a:sym typeface="Avenir"/>
                </a:rPr>
                <a:t>3</a:t>
              </a:r>
              <a:endParaRPr sz="3800">
                <a:solidFill>
                  <a:schemeClr val="lt1"/>
                </a:solidFill>
                <a:latin typeface="Avenir"/>
                <a:ea typeface="Avenir"/>
                <a:cs typeface="Avenir"/>
                <a:sym typeface="Avenir"/>
              </a:endParaRPr>
            </a:p>
          </p:txBody>
        </p:sp>
        <p:sp>
          <p:nvSpPr>
            <p:cNvPr id="186" name="Google Shape;186;p3"/>
            <p:cNvSpPr/>
            <p:nvPr/>
          </p:nvSpPr>
          <p:spPr>
            <a:xfrm>
              <a:off x="4154392" y="3158615"/>
              <a:ext cx="1886775" cy="72"/>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6212751" y="526340"/>
              <a:ext cx="1886775" cy="2641486"/>
            </a:xfrm>
            <a:prstGeom prst="rect">
              <a:avLst/>
            </a:prstGeom>
            <a:solidFill>
              <a:srgbClr val="F3CDED">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txBox="1"/>
            <p:nvPr/>
          </p:nvSpPr>
          <p:spPr>
            <a:xfrm>
              <a:off x="6212751" y="1530105"/>
              <a:ext cx="1886775" cy="1584891"/>
            </a:xfrm>
            <a:prstGeom prst="rect">
              <a:avLst/>
            </a:prstGeom>
            <a:noFill/>
            <a:ln>
              <a:noFill/>
            </a:ln>
          </p:spPr>
          <p:txBody>
            <a:bodyPr spcFirstLastPara="1" wrap="square" lIns="147100" tIns="330200" rIns="147100" bIns="330200" anchor="t" anchorCtr="0">
              <a:noAutofit/>
            </a:bodyPr>
            <a:lstStyle/>
            <a:p>
              <a:pPr marL="0" marR="0" lvl="0" indent="0" algn="l" rtl="0">
                <a:lnSpc>
                  <a:spcPct val="90000"/>
                </a:lnSpc>
                <a:spcBef>
                  <a:spcPts val="0"/>
                </a:spcBef>
                <a:spcAft>
                  <a:spcPts val="0"/>
                </a:spcAft>
                <a:buClr>
                  <a:schemeClr val="dk1"/>
                </a:buClr>
                <a:buSzPts val="1100"/>
                <a:buFont typeface="Avenir"/>
                <a:buNone/>
              </a:pPr>
              <a:r>
                <a:rPr lang="en-US" sz="1100" b="1" u="sng">
                  <a:solidFill>
                    <a:schemeClr val="dk1"/>
                  </a:solidFill>
                  <a:latin typeface="Avenir"/>
                  <a:ea typeface="Avenir"/>
                  <a:cs typeface="Avenir"/>
                  <a:sym typeface="Avenir"/>
                </a:rPr>
                <a:t>Sept. – Dec. 2022</a:t>
              </a:r>
              <a:endParaRPr/>
            </a:p>
            <a:p>
              <a:pPr marL="0" marR="0" lvl="0" indent="0" algn="l" rtl="0">
                <a:lnSpc>
                  <a:spcPct val="90000"/>
                </a:lnSpc>
                <a:spcBef>
                  <a:spcPts val="385"/>
                </a:spcBef>
                <a:spcAft>
                  <a:spcPts val="0"/>
                </a:spcAft>
                <a:buClr>
                  <a:schemeClr val="dk1"/>
                </a:buClr>
                <a:buSzPts val="1100"/>
                <a:buFont typeface="Avenir"/>
                <a:buNone/>
              </a:pPr>
              <a:r>
                <a:rPr lang="en-US" sz="1100" b="0" u="none">
                  <a:solidFill>
                    <a:schemeClr val="dk1"/>
                  </a:solidFill>
                  <a:latin typeface="Avenir"/>
                  <a:ea typeface="Avenir"/>
                  <a:cs typeface="Avenir"/>
                  <a:sym typeface="Avenir"/>
                </a:rPr>
                <a:t>Utilizing current data, the </a:t>
              </a:r>
              <a:r>
                <a:rPr lang="en-US" sz="1100" b="1" u="none">
                  <a:solidFill>
                    <a:schemeClr val="dk1"/>
                  </a:solidFill>
                  <a:latin typeface="Avenir"/>
                  <a:ea typeface="Avenir"/>
                  <a:cs typeface="Avenir"/>
                  <a:sym typeface="Avenir"/>
                </a:rPr>
                <a:t>GO Team </a:t>
              </a:r>
              <a:r>
                <a:rPr lang="en-US" sz="1100" b="0" u="none">
                  <a:solidFill>
                    <a:schemeClr val="dk1"/>
                  </a:solidFill>
                  <a:latin typeface="Avenir"/>
                  <a:ea typeface="Avenir"/>
                  <a:cs typeface="Avenir"/>
                  <a:sym typeface="Avenir"/>
                </a:rPr>
                <a:t>will review &amp; possibly update the school strategic priorities and plan </a:t>
              </a:r>
              <a:endParaRPr/>
            </a:p>
          </p:txBody>
        </p:sp>
        <p:sp>
          <p:nvSpPr>
            <p:cNvPr id="189" name="Google Shape;189;p3"/>
            <p:cNvSpPr/>
            <p:nvPr/>
          </p:nvSpPr>
          <p:spPr>
            <a:xfrm>
              <a:off x="6777010" y="781349"/>
              <a:ext cx="792445" cy="792445"/>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txBox="1"/>
            <p:nvPr/>
          </p:nvSpPr>
          <p:spPr>
            <a:xfrm>
              <a:off x="6893061" y="897400"/>
              <a:ext cx="560343" cy="560343"/>
            </a:xfrm>
            <a:prstGeom prst="rect">
              <a:avLst/>
            </a:prstGeom>
            <a:noFill/>
            <a:ln>
              <a:noFill/>
            </a:ln>
          </p:spPr>
          <p:txBody>
            <a:bodyPr spcFirstLastPara="1" wrap="square" lIns="61775" tIns="12700" rIns="61775" bIns="12700" anchor="ctr" anchorCtr="0">
              <a:noAutofit/>
            </a:bodyPr>
            <a:lstStyle/>
            <a:p>
              <a:pPr marL="0" marR="0" lvl="0" indent="0" algn="ctr" rtl="0">
                <a:lnSpc>
                  <a:spcPct val="90000"/>
                </a:lnSpc>
                <a:spcBef>
                  <a:spcPts val="0"/>
                </a:spcBef>
                <a:spcAft>
                  <a:spcPts val="0"/>
                </a:spcAft>
                <a:buClr>
                  <a:schemeClr val="lt1"/>
                </a:buClr>
                <a:buSzPts val="3800"/>
                <a:buFont typeface="Avenir"/>
                <a:buNone/>
              </a:pPr>
              <a:r>
                <a:rPr lang="en-US" sz="3800">
                  <a:solidFill>
                    <a:schemeClr val="lt1"/>
                  </a:solidFill>
                  <a:latin typeface="Avenir"/>
                  <a:ea typeface="Avenir"/>
                  <a:cs typeface="Avenir"/>
                  <a:sym typeface="Avenir"/>
                </a:rPr>
                <a:t>4</a:t>
              </a:r>
              <a:endParaRPr sz="3800">
                <a:solidFill>
                  <a:schemeClr val="lt1"/>
                </a:solidFill>
                <a:latin typeface="Avenir"/>
                <a:ea typeface="Avenir"/>
                <a:cs typeface="Avenir"/>
                <a:sym typeface="Avenir"/>
              </a:endParaRPr>
            </a:p>
          </p:txBody>
        </p:sp>
        <p:sp>
          <p:nvSpPr>
            <p:cNvPr id="191" name="Google Shape;191;p3"/>
            <p:cNvSpPr/>
            <p:nvPr/>
          </p:nvSpPr>
          <p:spPr>
            <a:xfrm>
              <a:off x="6229845" y="3158615"/>
              <a:ext cx="1886775" cy="72"/>
            </a:xfrm>
            <a:prstGeom prst="rect">
              <a:avLst/>
            </a:prstGeom>
            <a:solidFill>
              <a:schemeClr val="accent4"/>
            </a:solidFill>
            <a:ln w="12700"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8305299" y="517200"/>
              <a:ext cx="1886775" cy="2641486"/>
            </a:xfrm>
            <a:prstGeom prst="rect">
              <a:avLst/>
            </a:prstGeom>
            <a:solidFill>
              <a:srgbClr val="C3F6D1">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txBox="1"/>
            <p:nvPr/>
          </p:nvSpPr>
          <p:spPr>
            <a:xfrm>
              <a:off x="8305299" y="1520965"/>
              <a:ext cx="1886775" cy="1584891"/>
            </a:xfrm>
            <a:prstGeom prst="rect">
              <a:avLst/>
            </a:prstGeom>
            <a:noFill/>
            <a:ln>
              <a:noFill/>
            </a:ln>
          </p:spPr>
          <p:txBody>
            <a:bodyPr spcFirstLastPara="1" wrap="square" lIns="147100" tIns="330200" rIns="147100" bIns="330200" anchor="t" anchorCtr="0">
              <a:noAutofit/>
            </a:bodyPr>
            <a:lstStyle/>
            <a:p>
              <a:pPr marL="0" marR="0" lvl="0" indent="0" algn="l" rtl="0">
                <a:lnSpc>
                  <a:spcPct val="90000"/>
                </a:lnSpc>
                <a:spcBef>
                  <a:spcPts val="0"/>
                </a:spcBef>
                <a:spcAft>
                  <a:spcPts val="0"/>
                </a:spcAft>
                <a:buClr>
                  <a:schemeClr val="dk1"/>
                </a:buClr>
                <a:buSzPts val="1100"/>
                <a:buFont typeface="Avenir"/>
                <a:buNone/>
              </a:pPr>
              <a:r>
                <a:rPr lang="en-US" sz="1100" b="1" u="sng">
                  <a:solidFill>
                    <a:schemeClr val="dk1"/>
                  </a:solidFill>
                  <a:latin typeface="Avenir"/>
                  <a:ea typeface="Avenir"/>
                  <a:cs typeface="Avenir"/>
                  <a:sym typeface="Avenir"/>
                </a:rPr>
                <a:t>Before Winter Break</a:t>
              </a:r>
              <a:endParaRPr/>
            </a:p>
            <a:p>
              <a:pPr marL="0" marR="0" lvl="0" indent="0" algn="l" rtl="0">
                <a:lnSpc>
                  <a:spcPct val="90000"/>
                </a:lnSpc>
                <a:spcBef>
                  <a:spcPts val="385"/>
                </a:spcBef>
                <a:spcAft>
                  <a:spcPts val="0"/>
                </a:spcAft>
                <a:buClr>
                  <a:schemeClr val="dk1"/>
                </a:buClr>
                <a:buSzPts val="1100"/>
                <a:buFont typeface="Avenir"/>
                <a:buNone/>
              </a:pPr>
              <a:r>
                <a:rPr lang="en-US" sz="1100" b="1">
                  <a:solidFill>
                    <a:schemeClr val="dk1"/>
                  </a:solidFill>
                  <a:latin typeface="Avenir"/>
                  <a:ea typeface="Avenir"/>
                  <a:cs typeface="Avenir"/>
                  <a:sym typeface="Avenir"/>
                </a:rPr>
                <a:t>GO Team </a:t>
              </a:r>
              <a:r>
                <a:rPr lang="en-US" sz="1100">
                  <a:solidFill>
                    <a:schemeClr val="dk1"/>
                  </a:solidFill>
                  <a:latin typeface="Avenir"/>
                  <a:ea typeface="Avenir"/>
                  <a:cs typeface="Avenir"/>
                  <a:sym typeface="Avenir"/>
                </a:rPr>
                <a:t>will take action (vote) on the rank of the strategic plan priorities for SY23-24 in preparation for budget discussions.</a:t>
              </a:r>
              <a:endParaRPr/>
            </a:p>
          </p:txBody>
        </p:sp>
        <p:sp>
          <p:nvSpPr>
            <p:cNvPr id="194" name="Google Shape;194;p3"/>
            <p:cNvSpPr/>
            <p:nvPr/>
          </p:nvSpPr>
          <p:spPr>
            <a:xfrm>
              <a:off x="8852464" y="781349"/>
              <a:ext cx="792445" cy="792445"/>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txBox="1"/>
            <p:nvPr/>
          </p:nvSpPr>
          <p:spPr>
            <a:xfrm>
              <a:off x="8968515" y="897400"/>
              <a:ext cx="560343" cy="560343"/>
            </a:xfrm>
            <a:prstGeom prst="rect">
              <a:avLst/>
            </a:prstGeom>
            <a:noFill/>
            <a:ln>
              <a:noFill/>
            </a:ln>
          </p:spPr>
          <p:txBody>
            <a:bodyPr spcFirstLastPara="1" wrap="square" lIns="61775" tIns="12700" rIns="61775" bIns="12700" anchor="ctr" anchorCtr="0">
              <a:noAutofit/>
            </a:bodyPr>
            <a:lstStyle/>
            <a:p>
              <a:pPr marL="0" marR="0" lvl="0" indent="0" algn="ctr" rtl="0">
                <a:lnSpc>
                  <a:spcPct val="90000"/>
                </a:lnSpc>
                <a:spcBef>
                  <a:spcPts val="0"/>
                </a:spcBef>
                <a:spcAft>
                  <a:spcPts val="0"/>
                </a:spcAft>
                <a:buClr>
                  <a:schemeClr val="lt1"/>
                </a:buClr>
                <a:buSzPts val="3800"/>
                <a:buFont typeface="Avenir"/>
                <a:buNone/>
              </a:pPr>
              <a:r>
                <a:rPr lang="en-US" sz="3800">
                  <a:solidFill>
                    <a:schemeClr val="lt1"/>
                  </a:solidFill>
                  <a:latin typeface="Avenir"/>
                  <a:ea typeface="Avenir"/>
                  <a:cs typeface="Avenir"/>
                  <a:sym typeface="Avenir"/>
                </a:rPr>
                <a:t>5</a:t>
              </a:r>
              <a:endParaRPr sz="3800">
                <a:solidFill>
                  <a:schemeClr val="lt1"/>
                </a:solidFill>
                <a:latin typeface="Avenir"/>
                <a:ea typeface="Avenir"/>
                <a:cs typeface="Avenir"/>
                <a:sym typeface="Avenir"/>
              </a:endParaRPr>
            </a:p>
          </p:txBody>
        </p:sp>
        <p:sp>
          <p:nvSpPr>
            <p:cNvPr id="196" name="Google Shape;196;p3"/>
            <p:cNvSpPr/>
            <p:nvPr/>
          </p:nvSpPr>
          <p:spPr>
            <a:xfrm>
              <a:off x="8305299" y="3158615"/>
              <a:ext cx="1886775" cy="72"/>
            </a:xfrm>
            <a:prstGeom prst="rect">
              <a:avLst/>
            </a:prstGeom>
            <a:solidFill>
              <a:srgbClr val="129836"/>
            </a:solidFill>
            <a:ln w="12700" cap="flat" cmpd="sng">
              <a:solidFill>
                <a:srgbClr val="12983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sp>
        <p:nvSpPr>
          <p:cNvPr id="198" name="Google Shape;198;p3"/>
          <p:cNvSpPr/>
          <p:nvPr/>
        </p:nvSpPr>
        <p:spPr>
          <a:xfrm>
            <a:off x="7802310" y="1358574"/>
            <a:ext cx="731378" cy="1213503"/>
          </a:xfrm>
          <a:prstGeom prst="downArrow">
            <a:avLst>
              <a:gd name="adj1" fmla="val 50000"/>
              <a:gd name="adj2" fmla="val 50000"/>
            </a:avLst>
          </a:prstGeom>
          <a:solidFill>
            <a:schemeClr val="accent5"/>
          </a:solidFill>
          <a:ln w="12700" cap="flat" cmpd="sng">
            <a:solidFill>
              <a:srgbClr val="7B1E6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99" name="Google Shape;199;p3"/>
          <p:cNvSpPr txBox="1"/>
          <p:nvPr/>
        </p:nvSpPr>
        <p:spPr>
          <a:xfrm>
            <a:off x="7334684" y="953659"/>
            <a:ext cx="166663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venir"/>
                <a:ea typeface="Avenir"/>
                <a:cs typeface="Avenir"/>
                <a:sym typeface="Avenir"/>
              </a:rPr>
              <a:t>You are </a:t>
            </a:r>
            <a:r>
              <a:rPr lang="en-US" sz="1800" b="1">
                <a:solidFill>
                  <a:schemeClr val="accent3"/>
                </a:solidFill>
                <a:latin typeface="Avenir"/>
                <a:ea typeface="Avenir"/>
                <a:cs typeface="Avenir"/>
                <a:sym typeface="Avenir"/>
              </a:rPr>
              <a:t>HERE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
          <p:cNvSpPr txBox="1">
            <a:spLocks noGrp="1"/>
          </p:cNvSpPr>
          <p:nvPr>
            <p:ph type="title"/>
          </p:nvPr>
        </p:nvSpPr>
        <p:spPr>
          <a:xfrm>
            <a:off x="1170432" y="1399032"/>
            <a:ext cx="3236976" cy="40690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Twentieth Century"/>
              <a:buNone/>
            </a:pPr>
            <a:r>
              <a:rPr lang="en-US" sz="5400" b="1"/>
              <a:t>Discussion Items</a:t>
            </a:r>
            <a:endParaRPr/>
          </a:p>
        </p:txBody>
      </p:sp>
      <p:sp>
        <p:nvSpPr>
          <p:cNvPr id="205" name="Google Shape;205;p4"/>
          <p:cNvSpPr txBox="1">
            <a:spLocks noGrp="1"/>
          </p:cNvSpPr>
          <p:nvPr>
            <p:ph type="body" idx="1"/>
          </p:nvPr>
        </p:nvSpPr>
        <p:spPr>
          <a:xfrm>
            <a:off x="5617029" y="1844288"/>
            <a:ext cx="5549319" cy="393192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800"/>
              <a:buNone/>
            </a:pPr>
            <a:r>
              <a:rPr lang="en-US" b="1"/>
              <a:t>Current Strategic Plan</a:t>
            </a:r>
            <a:endParaRPr/>
          </a:p>
          <a:p>
            <a:pPr marL="0" lvl="0" indent="0" algn="l" rtl="0">
              <a:lnSpc>
                <a:spcPct val="100000"/>
              </a:lnSpc>
              <a:spcBef>
                <a:spcPts val="0"/>
              </a:spcBef>
              <a:spcAft>
                <a:spcPts val="0"/>
              </a:spcAft>
              <a:buClr>
                <a:schemeClr val="dk1"/>
              </a:buClr>
              <a:buSzPts val="2800"/>
              <a:buNone/>
            </a:pPr>
            <a:endParaRPr/>
          </a:p>
          <a:p>
            <a:pPr marL="0" lvl="0" indent="0" algn="l" rtl="0">
              <a:lnSpc>
                <a:spcPct val="100000"/>
              </a:lnSpc>
              <a:spcBef>
                <a:spcPts val="0"/>
              </a:spcBef>
              <a:spcAft>
                <a:spcPts val="0"/>
              </a:spcAft>
              <a:buClr>
                <a:schemeClr val="dk1"/>
              </a:buClr>
              <a:buSzPts val="2800"/>
              <a:buNone/>
            </a:pPr>
            <a:r>
              <a:rPr lang="en-US" b="1"/>
              <a:t>Continuous Improvement Plan</a:t>
            </a:r>
            <a:endParaRPr/>
          </a:p>
          <a:p>
            <a:pPr marL="0" lvl="0" indent="0" algn="l" rtl="0">
              <a:lnSpc>
                <a:spcPct val="100000"/>
              </a:lnSpc>
              <a:spcBef>
                <a:spcPts val="0"/>
              </a:spcBef>
              <a:spcAft>
                <a:spcPts val="0"/>
              </a:spcAft>
              <a:buClr>
                <a:schemeClr val="dk1"/>
              </a:buClr>
              <a:buSzPts val="2800"/>
              <a:buNone/>
            </a:pPr>
            <a:r>
              <a:rPr lang="en-US"/>
              <a:t>	Needs Assessment</a:t>
            </a:r>
            <a:endParaRPr/>
          </a:p>
          <a:p>
            <a:pPr marL="0" lvl="0" indent="0" algn="l" rtl="0">
              <a:lnSpc>
                <a:spcPct val="100000"/>
              </a:lnSpc>
              <a:spcBef>
                <a:spcPts val="0"/>
              </a:spcBef>
              <a:spcAft>
                <a:spcPts val="0"/>
              </a:spcAft>
              <a:buClr>
                <a:schemeClr val="dk1"/>
              </a:buClr>
              <a:buSzPts val="2800"/>
              <a:buNone/>
            </a:pPr>
            <a:r>
              <a:rPr lang="en-US"/>
              <a:t>	SMART GOALS</a:t>
            </a:r>
            <a:endParaRPr/>
          </a:p>
          <a:p>
            <a:pPr marL="0" lvl="0" indent="0" algn="l" rtl="0">
              <a:lnSpc>
                <a:spcPct val="100000"/>
              </a:lnSpc>
              <a:spcBef>
                <a:spcPts val="0"/>
              </a:spcBef>
              <a:spcAft>
                <a:spcPts val="0"/>
              </a:spcAft>
              <a:buClr>
                <a:schemeClr val="dk1"/>
              </a:buClr>
              <a:buSzPts val="2800"/>
              <a:buNone/>
            </a:pPr>
            <a:r>
              <a:rPr lang="en-US"/>
              <a:t>	Monitoring Measures</a:t>
            </a:r>
            <a:endParaRPr/>
          </a:p>
          <a:p>
            <a:pPr marL="0" lvl="0" indent="0" algn="l" rtl="0">
              <a:lnSpc>
                <a:spcPct val="100000"/>
              </a:lnSpc>
              <a:spcBef>
                <a:spcPts val="0"/>
              </a:spcBef>
              <a:spcAft>
                <a:spcPts val="0"/>
              </a:spcAft>
              <a:buClr>
                <a:schemeClr val="dk1"/>
              </a:buClr>
              <a:buSzPts val="2800"/>
              <a:buNone/>
            </a:pPr>
            <a:endParaRPr/>
          </a:p>
          <a:p>
            <a:pPr marL="0" lvl="0" indent="0" algn="l" rtl="0">
              <a:lnSpc>
                <a:spcPct val="100000"/>
              </a:lnSpc>
              <a:spcBef>
                <a:spcPts val="0"/>
              </a:spcBef>
              <a:spcAft>
                <a:spcPts val="0"/>
              </a:spcAft>
              <a:buClr>
                <a:schemeClr val="dk1"/>
              </a:buClr>
              <a:buSzPts val="2800"/>
              <a:buNone/>
            </a:pPr>
            <a:r>
              <a:rPr lang="en-US" b="1"/>
              <a:t>MAP Data</a:t>
            </a:r>
            <a:endParaRPr/>
          </a:p>
          <a:p>
            <a:pPr marL="0" lvl="0" indent="0" algn="l" rtl="0">
              <a:lnSpc>
                <a:spcPct val="100000"/>
              </a:lnSpc>
              <a:spcBef>
                <a:spcPts val="0"/>
              </a:spcBef>
              <a:spcAft>
                <a:spcPts val="0"/>
              </a:spcAft>
              <a:buClr>
                <a:schemeClr val="dk1"/>
              </a:buClr>
              <a:buSzPts val="2800"/>
              <a:buNone/>
            </a:pPr>
            <a:r>
              <a:rPr lang="en-US"/>
              <a:t>	Data Protocol</a:t>
            </a:r>
            <a:endParaRPr/>
          </a:p>
        </p:txBody>
      </p:sp>
      <p:sp>
        <p:nvSpPr>
          <p:cNvPr id="206" name="Google Shape;20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5"/>
          <p:cNvSpPr txBox="1">
            <a:spLocks noGrp="1"/>
          </p:cNvSpPr>
          <p:nvPr>
            <p:ph type="title"/>
          </p:nvPr>
        </p:nvSpPr>
        <p:spPr>
          <a:xfrm>
            <a:off x="3319272" y="1380744"/>
            <a:ext cx="5559552" cy="2514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Twentieth Century"/>
              <a:buNone/>
            </a:pPr>
            <a:r>
              <a:rPr lang="en-US">
                <a:solidFill>
                  <a:srgbClr val="FFFFFF"/>
                </a:solidFill>
              </a:rPr>
              <a:t>Current</a:t>
            </a:r>
            <a:br>
              <a:rPr lang="en-US">
                <a:solidFill>
                  <a:srgbClr val="FFFFFF"/>
                </a:solidFill>
              </a:rPr>
            </a:br>
            <a:r>
              <a:rPr lang="en-US">
                <a:solidFill>
                  <a:srgbClr val="FFFFFF"/>
                </a:solidFill>
              </a:rPr>
              <a:t>Strategic Plan</a:t>
            </a:r>
            <a:endParaRPr/>
          </a:p>
        </p:txBody>
      </p:sp>
      <p:sp>
        <p:nvSpPr>
          <p:cNvPr id="212" name="Google Shape;212;p5"/>
          <p:cNvSpPr txBox="1">
            <a:spLocks noGrp="1"/>
          </p:cNvSpPr>
          <p:nvPr>
            <p:ph type="body" idx="1"/>
          </p:nvPr>
        </p:nvSpPr>
        <p:spPr>
          <a:xfrm>
            <a:off x="3319272" y="4078224"/>
            <a:ext cx="5559552" cy="153619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2400"/>
              <a:buNone/>
            </a:pPr>
            <a:r>
              <a:rPr lang="en-US">
                <a:solidFill>
                  <a:srgbClr val="FFFFFF"/>
                </a:solidFill>
              </a:rPr>
              <a:t>2021-2025</a:t>
            </a:r>
            <a:endParaRPr/>
          </a:p>
          <a:p>
            <a:pPr marL="0" lvl="0" indent="0" algn="ctr" rtl="0">
              <a:lnSpc>
                <a:spcPct val="90000"/>
              </a:lnSpc>
              <a:spcBef>
                <a:spcPts val="1000"/>
              </a:spcBef>
              <a:spcAft>
                <a:spcPts val="0"/>
              </a:spcAft>
              <a:buClr>
                <a:schemeClr val="lt1"/>
              </a:buClr>
              <a:buSzPts val="2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txBox="1">
            <a:spLocks noGrp="1"/>
          </p:cNvSpPr>
          <p:nvPr>
            <p:ph type="title"/>
          </p:nvPr>
        </p:nvSpPr>
        <p:spPr>
          <a:xfrm>
            <a:off x="518775" y="187325"/>
            <a:ext cx="3932237" cy="1600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Twentieth Century"/>
              <a:buNone/>
            </a:pPr>
            <a:r>
              <a:rPr lang="en-US" sz="3600" b="1" cap="none"/>
              <a:t>STRATEGIC PLAN SMART GOALS</a:t>
            </a:r>
            <a:endParaRPr/>
          </a:p>
        </p:txBody>
      </p:sp>
      <p:sp>
        <p:nvSpPr>
          <p:cNvPr id="218" name="Google Shape;218;p6"/>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6</a:t>
            </a:fld>
            <a:endParaRPr/>
          </a:p>
        </p:txBody>
      </p:sp>
      <p:grpSp>
        <p:nvGrpSpPr>
          <p:cNvPr id="219" name="Google Shape;219;p6"/>
          <p:cNvGrpSpPr/>
          <p:nvPr/>
        </p:nvGrpSpPr>
        <p:grpSpPr>
          <a:xfrm>
            <a:off x="5011825" y="271074"/>
            <a:ext cx="6172199" cy="6360635"/>
            <a:chOff x="0" y="83749"/>
            <a:chExt cx="6172199" cy="6360635"/>
          </a:xfrm>
        </p:grpSpPr>
        <p:sp>
          <p:nvSpPr>
            <p:cNvPr id="220" name="Google Shape;220;p6"/>
            <p:cNvSpPr/>
            <p:nvPr/>
          </p:nvSpPr>
          <p:spPr>
            <a:xfrm>
              <a:off x="0" y="342273"/>
              <a:ext cx="6172199" cy="2034900"/>
            </a:xfrm>
            <a:prstGeom prst="rect">
              <a:avLst/>
            </a:prstGeom>
            <a:solidFill>
              <a:schemeClr val="lt1">
                <a:alpha val="89803"/>
              </a:schemeClr>
            </a:solidFill>
            <a:ln w="12700" cap="flat" cmpd="sng">
              <a:solidFill>
                <a:srgbClr val="F2CE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txBox="1"/>
            <p:nvPr/>
          </p:nvSpPr>
          <p:spPr>
            <a:xfrm>
              <a:off x="0" y="342273"/>
              <a:ext cx="6172199" cy="2034900"/>
            </a:xfrm>
            <a:prstGeom prst="rect">
              <a:avLst/>
            </a:prstGeom>
            <a:noFill/>
            <a:ln>
              <a:noFill/>
            </a:ln>
          </p:spPr>
          <p:txBody>
            <a:bodyPr spcFirstLastPara="1" wrap="square" lIns="479025" tIns="354075" rIns="479025" bIns="142225" anchor="t" anchorCtr="0">
              <a:noAutofit/>
            </a:bodyPr>
            <a:lstStyle/>
            <a:p>
              <a:pPr marL="228600" marR="0" lvl="1" indent="-228600" algn="l" rtl="0">
                <a:lnSpc>
                  <a:spcPct val="90000"/>
                </a:lnSpc>
                <a:spcBef>
                  <a:spcPts val="0"/>
                </a:spcBef>
                <a:spcAft>
                  <a:spcPts val="0"/>
                </a:spcAft>
                <a:buClr>
                  <a:schemeClr val="dk1"/>
                </a:buClr>
                <a:buSzPts val="2000"/>
                <a:buFont typeface="Avenir"/>
                <a:buChar char="•"/>
              </a:pPr>
              <a:r>
                <a:rPr lang="en-US" sz="2000" b="0" i="0" u="none" strike="noStrike" cap="none">
                  <a:solidFill>
                    <a:schemeClr val="dk1"/>
                  </a:solidFill>
                  <a:latin typeface="Avenir"/>
                  <a:ea typeface="Avenir"/>
                  <a:cs typeface="Avenir"/>
                  <a:sym typeface="Avenir"/>
                </a:rPr>
                <a:t>Increase literacy proficiency</a:t>
              </a:r>
              <a:endParaRPr/>
            </a:p>
            <a:p>
              <a:pPr marL="228600" marR="0" lvl="1" indent="-228600" algn="l" rtl="0">
                <a:lnSpc>
                  <a:spcPct val="90000"/>
                </a:lnSpc>
                <a:spcBef>
                  <a:spcPts val="300"/>
                </a:spcBef>
                <a:spcAft>
                  <a:spcPts val="0"/>
                </a:spcAft>
                <a:buClr>
                  <a:schemeClr val="dk1"/>
                </a:buClr>
                <a:buSzPts val="2000"/>
                <a:buFont typeface="Avenir"/>
                <a:buChar char="•"/>
              </a:pPr>
              <a:r>
                <a:rPr lang="en-US" sz="2000" b="0" i="0" u="none" strike="noStrike" cap="none">
                  <a:solidFill>
                    <a:schemeClr val="dk1"/>
                  </a:solidFill>
                  <a:latin typeface="Avenir"/>
                  <a:ea typeface="Avenir"/>
                  <a:cs typeface="Avenir"/>
                  <a:sym typeface="Avenir"/>
                </a:rPr>
                <a:t>Increase math/numeracy proficiency</a:t>
              </a:r>
              <a:endParaRPr/>
            </a:p>
            <a:p>
              <a:pPr marL="228600" marR="0" lvl="1" indent="-228600" algn="l" rtl="0">
                <a:lnSpc>
                  <a:spcPct val="90000"/>
                </a:lnSpc>
                <a:spcBef>
                  <a:spcPts val="300"/>
                </a:spcBef>
                <a:spcAft>
                  <a:spcPts val="0"/>
                </a:spcAft>
                <a:buClr>
                  <a:schemeClr val="dk1"/>
                </a:buClr>
                <a:buSzPts val="2000"/>
                <a:buFont typeface="Avenir"/>
                <a:buChar char="•"/>
              </a:pPr>
              <a:r>
                <a:rPr lang="en-US" sz="2000" b="0" i="0" u="none" strike="noStrike" cap="none">
                  <a:solidFill>
                    <a:schemeClr val="dk1"/>
                  </a:solidFill>
                  <a:latin typeface="Avenir"/>
                  <a:ea typeface="Avenir"/>
                  <a:cs typeface="Avenir"/>
                  <a:sym typeface="Avenir"/>
                </a:rPr>
                <a:t>Increase the Average Daily Attendance</a:t>
              </a:r>
              <a:endParaRPr/>
            </a:p>
            <a:p>
              <a:pPr marL="228600" marR="0" lvl="1" indent="-228600" algn="l" rtl="0">
                <a:lnSpc>
                  <a:spcPct val="90000"/>
                </a:lnSpc>
                <a:spcBef>
                  <a:spcPts val="300"/>
                </a:spcBef>
                <a:spcAft>
                  <a:spcPts val="0"/>
                </a:spcAft>
                <a:buClr>
                  <a:schemeClr val="dk1"/>
                </a:buClr>
                <a:buSzPts val="2000"/>
                <a:buFont typeface="Avenir"/>
                <a:buChar char="•"/>
              </a:pPr>
              <a:r>
                <a:rPr lang="en-US" sz="2000" b="0" i="0" u="none" strike="noStrike" cap="none">
                  <a:solidFill>
                    <a:schemeClr val="dk1"/>
                  </a:solidFill>
                  <a:latin typeface="Avenir"/>
                  <a:ea typeface="Avenir"/>
                  <a:cs typeface="Avenir"/>
                  <a:sym typeface="Avenir"/>
                </a:rPr>
                <a:t>Increase STEM integration across all content areas</a:t>
              </a:r>
              <a:endParaRPr/>
            </a:p>
          </p:txBody>
        </p:sp>
        <p:sp>
          <p:nvSpPr>
            <p:cNvPr id="222" name="Google Shape;222;p6"/>
            <p:cNvSpPr/>
            <p:nvPr/>
          </p:nvSpPr>
          <p:spPr>
            <a:xfrm>
              <a:off x="262426" y="83749"/>
              <a:ext cx="4320540" cy="501840"/>
            </a:xfrm>
            <a:prstGeom prst="roundRect">
              <a:avLst>
                <a:gd name="adj" fmla="val 16667"/>
              </a:avLst>
            </a:prstGeom>
            <a:solidFill>
              <a:srgbClr val="F2CE44"/>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txBox="1"/>
            <p:nvPr/>
          </p:nvSpPr>
          <p:spPr>
            <a:xfrm>
              <a:off x="286924" y="108247"/>
              <a:ext cx="4271544" cy="452844"/>
            </a:xfrm>
            <a:prstGeom prst="rect">
              <a:avLst/>
            </a:prstGeom>
            <a:noFill/>
            <a:ln>
              <a:noFill/>
            </a:ln>
          </p:spPr>
          <p:txBody>
            <a:bodyPr spcFirstLastPara="1" wrap="square" lIns="163300" tIns="0" rIns="163300" bIns="0" anchor="ctr" anchorCtr="0">
              <a:noAutofit/>
            </a:bodyPr>
            <a:lstStyle/>
            <a:p>
              <a:pPr marL="0" marR="0" lvl="0" indent="0" algn="ctr" rtl="0">
                <a:lnSpc>
                  <a:spcPct val="90000"/>
                </a:lnSpc>
                <a:spcBef>
                  <a:spcPts val="0"/>
                </a:spcBef>
                <a:spcAft>
                  <a:spcPts val="0"/>
                </a:spcAft>
                <a:buClr>
                  <a:schemeClr val="lt1"/>
                </a:buClr>
                <a:buSzPts val="4000"/>
                <a:buFont typeface="Avenir"/>
                <a:buNone/>
              </a:pPr>
              <a:r>
                <a:rPr lang="en-US" sz="4000" b="1">
                  <a:solidFill>
                    <a:schemeClr val="lt1"/>
                  </a:solidFill>
                  <a:latin typeface="Avenir"/>
                  <a:ea typeface="Avenir"/>
                  <a:cs typeface="Avenir"/>
                  <a:sym typeface="Avenir"/>
                </a:rPr>
                <a:t>Priorities</a:t>
              </a:r>
              <a:endParaRPr/>
            </a:p>
          </p:txBody>
        </p:sp>
        <p:sp>
          <p:nvSpPr>
            <p:cNvPr id="224" name="Google Shape;224;p6"/>
            <p:cNvSpPr/>
            <p:nvPr/>
          </p:nvSpPr>
          <p:spPr>
            <a:xfrm>
              <a:off x="0" y="2802984"/>
              <a:ext cx="6172199" cy="3641400"/>
            </a:xfrm>
            <a:prstGeom prst="rect">
              <a:avLst/>
            </a:prstGeom>
            <a:solidFill>
              <a:schemeClr val="lt1">
                <a:alpha val="89803"/>
              </a:schemeClr>
            </a:solidFill>
            <a:ln w="12700" cap="flat" cmpd="sng">
              <a:solidFill>
                <a:srgbClr val="F2CE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txBox="1"/>
            <p:nvPr/>
          </p:nvSpPr>
          <p:spPr>
            <a:xfrm>
              <a:off x="0" y="2802984"/>
              <a:ext cx="6172199" cy="3641400"/>
            </a:xfrm>
            <a:prstGeom prst="rect">
              <a:avLst/>
            </a:prstGeom>
            <a:noFill/>
            <a:ln>
              <a:noFill/>
            </a:ln>
          </p:spPr>
          <p:txBody>
            <a:bodyPr spcFirstLastPara="1" wrap="square" lIns="479025" tIns="354075" rIns="479025" bIns="120900" anchor="t" anchorCtr="0">
              <a:noAutofit/>
            </a:bodyPr>
            <a:lstStyle/>
            <a:p>
              <a:pPr marL="171450" marR="0" lvl="1" indent="-171450" algn="l" rtl="0">
                <a:lnSpc>
                  <a:spcPct val="90000"/>
                </a:lnSpc>
                <a:spcBef>
                  <a:spcPts val="0"/>
                </a:spcBef>
                <a:spcAft>
                  <a:spcPts val="0"/>
                </a:spcAft>
                <a:buClr>
                  <a:schemeClr val="dk1"/>
                </a:buClr>
                <a:buSzPts val="1700"/>
                <a:buFont typeface="Avenir"/>
                <a:buChar char="•"/>
              </a:pPr>
              <a:r>
                <a:rPr lang="en-US" sz="1700" b="0" i="0" u="none" strike="noStrike" cap="none">
                  <a:solidFill>
                    <a:schemeClr val="dk1"/>
                  </a:solidFill>
                  <a:latin typeface="Avenir"/>
                  <a:ea typeface="Avenir"/>
                  <a:cs typeface="Avenir"/>
                  <a:sym typeface="Avenir"/>
                </a:rPr>
                <a:t>The percentage of students in grades 3-5 scoring proficient or above in reading/ELA will increase from 9% to 14% and decrease the percentage of students scoring beginning from 65% to 60% on the 2023 GMAS.</a:t>
              </a:r>
              <a:endParaRPr/>
            </a:p>
            <a:p>
              <a:pPr marL="171450" marR="0" lvl="1" indent="-171450" algn="l" rtl="0">
                <a:lnSpc>
                  <a:spcPct val="90000"/>
                </a:lnSpc>
                <a:spcBef>
                  <a:spcPts val="255"/>
                </a:spcBef>
                <a:spcAft>
                  <a:spcPts val="0"/>
                </a:spcAft>
                <a:buClr>
                  <a:schemeClr val="dk1"/>
                </a:buClr>
                <a:buSzPts val="1700"/>
                <a:buFont typeface="Avenir"/>
                <a:buChar char="•"/>
              </a:pPr>
              <a:r>
                <a:rPr lang="en-US" sz="1700" b="0" i="0" u="none" strike="noStrike" cap="none">
                  <a:solidFill>
                    <a:schemeClr val="dk1"/>
                  </a:solidFill>
                  <a:latin typeface="Avenir"/>
                  <a:ea typeface="Avenir"/>
                  <a:cs typeface="Avenir"/>
                  <a:sym typeface="Avenir"/>
                </a:rPr>
                <a:t>The percentage of students in grades 3-5 scoring proficient or above in Math will increase from 7% to 12% and decrease the percentage of students scoring beginning from 63% to 58% on the 2023 GMAS.</a:t>
              </a:r>
              <a:endParaRPr/>
            </a:p>
            <a:p>
              <a:pPr marL="171450" marR="0" lvl="1" indent="-171450" algn="l" rtl="0">
                <a:lnSpc>
                  <a:spcPct val="90000"/>
                </a:lnSpc>
                <a:spcBef>
                  <a:spcPts val="255"/>
                </a:spcBef>
                <a:spcAft>
                  <a:spcPts val="0"/>
                </a:spcAft>
                <a:buClr>
                  <a:schemeClr val="dk1"/>
                </a:buClr>
                <a:buSzPts val="1700"/>
                <a:buFont typeface="Avenir"/>
                <a:buChar char="•"/>
              </a:pPr>
              <a:r>
                <a:rPr lang="en-US" sz="1700" b="0" i="0" u="none" strike="noStrike" cap="none">
                  <a:solidFill>
                    <a:schemeClr val="dk1"/>
                  </a:solidFill>
                  <a:latin typeface="Avenir"/>
                  <a:ea typeface="Avenir"/>
                  <a:cs typeface="Avenir"/>
                  <a:sym typeface="Avenir"/>
                </a:rPr>
                <a:t>The Average Daily Attendance rate will increase from 88% to 93% during the 2022-2023 school year. </a:t>
              </a:r>
              <a:endParaRPr/>
            </a:p>
          </p:txBody>
        </p:sp>
        <p:sp>
          <p:nvSpPr>
            <p:cNvPr id="226" name="Google Shape;226;p6"/>
            <p:cNvSpPr/>
            <p:nvPr/>
          </p:nvSpPr>
          <p:spPr>
            <a:xfrm>
              <a:off x="308610" y="2464842"/>
              <a:ext cx="4320540" cy="501840"/>
            </a:xfrm>
            <a:prstGeom prst="roundRect">
              <a:avLst>
                <a:gd name="adj" fmla="val 16667"/>
              </a:avLst>
            </a:prstGeom>
            <a:solidFill>
              <a:srgbClr val="F2CE44"/>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txBox="1"/>
            <p:nvPr/>
          </p:nvSpPr>
          <p:spPr>
            <a:xfrm>
              <a:off x="333108" y="2489340"/>
              <a:ext cx="4271544" cy="452844"/>
            </a:xfrm>
            <a:prstGeom prst="rect">
              <a:avLst/>
            </a:prstGeom>
            <a:noFill/>
            <a:ln>
              <a:noFill/>
            </a:ln>
          </p:spPr>
          <p:txBody>
            <a:bodyPr spcFirstLastPara="1" wrap="square" lIns="163300" tIns="0" rIns="163300" bIns="0" anchor="ctr" anchorCtr="0">
              <a:noAutofit/>
            </a:bodyPr>
            <a:lstStyle/>
            <a:p>
              <a:pPr marL="0" marR="0" lvl="0" indent="0" algn="l" rtl="0">
                <a:lnSpc>
                  <a:spcPct val="90000"/>
                </a:lnSpc>
                <a:spcBef>
                  <a:spcPts val="0"/>
                </a:spcBef>
                <a:spcAft>
                  <a:spcPts val="0"/>
                </a:spcAft>
                <a:buClr>
                  <a:schemeClr val="lt1"/>
                </a:buClr>
                <a:buSzPts val="4000"/>
                <a:buFont typeface="Avenir"/>
                <a:buNone/>
              </a:pPr>
              <a:r>
                <a:rPr lang="en-US" sz="4000" b="1">
                  <a:solidFill>
                    <a:schemeClr val="lt1"/>
                  </a:solidFill>
                  <a:latin typeface="Avenir"/>
                  <a:ea typeface="Avenir"/>
                  <a:cs typeface="Avenir"/>
                  <a:sym typeface="Avenir"/>
                </a:rPr>
                <a:t>SMART GOALS</a:t>
              </a:r>
              <a:endParaRPr/>
            </a:p>
          </p:txBody>
        </p:sp>
      </p:grpSp>
      <p:pic>
        <p:nvPicPr>
          <p:cNvPr id="228" name="Google Shape;228;p6" descr="Diagram&#10;&#10;Description automatically generated"/>
          <p:cNvPicPr preferRelativeResize="0"/>
          <p:nvPr/>
        </p:nvPicPr>
        <p:blipFill rotWithShape="1">
          <a:blip r:embed="rId3">
            <a:alphaModFix/>
          </a:blip>
          <a:srcRect/>
          <a:stretch/>
        </p:blipFill>
        <p:spPr>
          <a:xfrm>
            <a:off x="703601" y="2048125"/>
            <a:ext cx="3390476" cy="400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7"/>
          <p:cNvSpPr txBox="1"/>
          <p:nvPr/>
        </p:nvSpPr>
        <p:spPr>
          <a:xfrm>
            <a:off x="1632000" y="1873123"/>
            <a:ext cx="1620520" cy="391795"/>
          </a:xfrm>
          <a:prstGeom prst="rect">
            <a:avLst/>
          </a:prstGeom>
          <a:noFill/>
          <a:ln>
            <a:noFill/>
          </a:ln>
        </p:spPr>
        <p:txBody>
          <a:bodyPr spcFirstLastPara="1" wrap="square" lIns="0" tIns="12700" rIns="0" bIns="0" anchor="t" anchorCtr="0">
            <a:spAutoFit/>
          </a:bodyPr>
          <a:lstStyle/>
          <a:p>
            <a:pPr marL="495934" marR="5080" lvl="0" indent="-483870" algn="l" rtl="0">
              <a:spcBef>
                <a:spcPts val="0"/>
              </a:spcBef>
              <a:spcAft>
                <a:spcPts val="0"/>
              </a:spcAft>
              <a:buNone/>
            </a:pPr>
            <a:r>
              <a:rPr lang="en-US" sz="1200" b="1" i="1">
                <a:solidFill>
                  <a:srgbClr val="151515"/>
                </a:solidFill>
                <a:latin typeface="Calibri"/>
                <a:ea typeface="Calibri"/>
                <a:cs typeface="Calibri"/>
                <a:sym typeface="Calibri"/>
              </a:rPr>
              <a:t>APS Strategic Priorities &amp;  Initiatives</a:t>
            </a:r>
            <a:endParaRPr sz="1200">
              <a:solidFill>
                <a:schemeClr val="dk1"/>
              </a:solidFill>
              <a:latin typeface="Calibri"/>
              <a:ea typeface="Calibri"/>
              <a:cs typeface="Calibri"/>
              <a:sym typeface="Calibri"/>
            </a:endParaRPr>
          </a:p>
        </p:txBody>
      </p:sp>
      <p:sp>
        <p:nvSpPr>
          <p:cNvPr id="234" name="Google Shape;234;p7"/>
          <p:cNvSpPr txBox="1"/>
          <p:nvPr/>
        </p:nvSpPr>
        <p:spPr>
          <a:xfrm>
            <a:off x="6182868" y="2327148"/>
            <a:ext cx="4003800" cy="654300"/>
          </a:xfrm>
          <a:prstGeom prst="rect">
            <a:avLst/>
          </a:prstGeom>
          <a:solidFill>
            <a:srgbClr val="F1F1F1"/>
          </a:solidFill>
          <a:ln>
            <a:noFill/>
          </a:ln>
        </p:spPr>
        <p:txBody>
          <a:bodyPr spcFirstLastPara="1" wrap="square" lIns="0" tIns="39350" rIns="0" bIns="0" anchor="t" anchorCtr="0">
            <a:spAutoFit/>
          </a:bodyPr>
          <a:lstStyle/>
          <a:p>
            <a:pPr marL="92710" marR="0" lvl="0" indent="0" algn="l" rtl="0">
              <a:spcBef>
                <a:spcPts val="0"/>
              </a:spcBef>
              <a:spcAft>
                <a:spcPts val="0"/>
              </a:spcAft>
              <a:buNone/>
            </a:pPr>
            <a:r>
              <a:rPr lang="en-US" sz="1000" b="1">
                <a:solidFill>
                  <a:schemeClr val="dk1"/>
                </a:solidFill>
                <a:latin typeface="Calibri"/>
                <a:ea typeface="Calibri"/>
                <a:cs typeface="Calibri"/>
                <a:sym typeface="Calibri"/>
              </a:rPr>
              <a:t>1A. Implement literacy strategies from Rollins Center</a:t>
            </a:r>
            <a:endParaRPr sz="1000">
              <a:solidFill>
                <a:schemeClr val="dk1"/>
              </a:solidFill>
              <a:latin typeface="Calibri"/>
              <a:ea typeface="Calibri"/>
              <a:cs typeface="Calibri"/>
              <a:sym typeface="Calibri"/>
            </a:endParaRPr>
          </a:p>
          <a:p>
            <a:pPr marL="92710" marR="0" lvl="0" indent="0" algn="l" rtl="0">
              <a:spcBef>
                <a:spcPts val="605"/>
              </a:spcBef>
              <a:spcAft>
                <a:spcPts val="0"/>
              </a:spcAft>
              <a:buNone/>
            </a:pPr>
            <a:r>
              <a:rPr lang="en-US" sz="1000" b="1">
                <a:solidFill>
                  <a:schemeClr val="dk1"/>
                </a:solidFill>
                <a:latin typeface="Calibri"/>
                <a:ea typeface="Calibri"/>
                <a:cs typeface="Calibri"/>
                <a:sym typeface="Calibri"/>
              </a:rPr>
              <a:t>1B. Utilize small group instruction to provide individualized instruction</a:t>
            </a:r>
            <a:endParaRPr sz="1000">
              <a:solidFill>
                <a:schemeClr val="dk1"/>
              </a:solidFill>
              <a:latin typeface="Calibri"/>
              <a:ea typeface="Calibri"/>
              <a:cs typeface="Calibri"/>
              <a:sym typeface="Calibri"/>
            </a:endParaRPr>
          </a:p>
          <a:p>
            <a:pPr marL="92710" marR="0" lvl="0" indent="0" algn="l" rtl="0">
              <a:spcBef>
                <a:spcPts val="585"/>
              </a:spcBef>
              <a:spcAft>
                <a:spcPts val="0"/>
              </a:spcAft>
              <a:buNone/>
            </a:pPr>
            <a:endParaRPr sz="1000">
              <a:solidFill>
                <a:schemeClr val="dk1"/>
              </a:solidFill>
              <a:latin typeface="Calibri"/>
              <a:ea typeface="Calibri"/>
              <a:cs typeface="Calibri"/>
              <a:sym typeface="Calibri"/>
            </a:endParaRPr>
          </a:p>
        </p:txBody>
      </p:sp>
      <p:sp>
        <p:nvSpPr>
          <p:cNvPr id="235" name="Google Shape;235;p7"/>
          <p:cNvSpPr/>
          <p:nvPr/>
        </p:nvSpPr>
        <p:spPr>
          <a:xfrm>
            <a:off x="6182875" y="3906525"/>
            <a:ext cx="4003675" cy="330683"/>
          </a:xfrm>
          <a:custGeom>
            <a:avLst/>
            <a:gdLst/>
            <a:ahLst/>
            <a:cxnLst/>
            <a:rect l="l" t="t" r="r" b="b"/>
            <a:pathLst>
              <a:path w="4003675" h="477520" extrusionOk="0">
                <a:moveTo>
                  <a:pt x="4003547" y="0"/>
                </a:moveTo>
                <a:lnTo>
                  <a:pt x="0" y="0"/>
                </a:lnTo>
                <a:lnTo>
                  <a:pt x="0" y="477011"/>
                </a:lnTo>
                <a:lnTo>
                  <a:pt x="4003547" y="477011"/>
                </a:lnTo>
                <a:lnTo>
                  <a:pt x="4003547" y="0"/>
                </a:lnTo>
                <a:close/>
              </a:path>
            </a:pathLst>
          </a:custGeom>
          <a:solidFill>
            <a:srgbClr val="DDEAF6"/>
          </a:solidFill>
          <a:ln>
            <a:noFill/>
          </a:ln>
        </p:spPr>
        <p:txBody>
          <a:bodyPr spcFirstLastPara="1" wrap="square" lIns="0" tIns="0" rIns="0" bIns="0" anchor="t" anchorCtr="0">
            <a:noAutofit/>
          </a:bodyPr>
          <a:lstStyle/>
          <a:p>
            <a:pPr marL="92710" lvl="0" indent="0" algn="l" rtl="0">
              <a:spcBef>
                <a:spcPts val="320"/>
              </a:spcBef>
              <a:spcAft>
                <a:spcPts val="0"/>
              </a:spcAft>
              <a:buClr>
                <a:schemeClr val="dk1"/>
              </a:buClr>
              <a:buFont typeface="Arial"/>
              <a:buNone/>
            </a:pPr>
            <a:r>
              <a:rPr lang="en-US" sz="1000" b="1">
                <a:solidFill>
                  <a:schemeClr val="dk1"/>
                </a:solidFill>
                <a:latin typeface="Calibri"/>
                <a:ea typeface="Calibri"/>
                <a:cs typeface="Calibri"/>
                <a:sym typeface="Calibri"/>
              </a:rPr>
              <a:t>3. (Formerly 5A): Instructional Staff engagement in Rollins Center Training (weekly)</a:t>
            </a:r>
            <a:endParaRPr sz="1000" b="1">
              <a:solidFill>
                <a:schemeClr val="dk1"/>
              </a:solidFill>
              <a:latin typeface="Calibri"/>
              <a:ea typeface="Calibri"/>
              <a:cs typeface="Calibri"/>
              <a:sym typeface="Calibri"/>
            </a:endParaRPr>
          </a:p>
          <a:p>
            <a:pPr marL="92710" lvl="0" indent="0" algn="l" rtl="0">
              <a:spcBef>
                <a:spcPts val="320"/>
              </a:spcBef>
              <a:spcAft>
                <a:spcPts val="0"/>
              </a:spcAft>
              <a:buClr>
                <a:schemeClr val="dk1"/>
              </a:buClr>
              <a:buFont typeface="Arial"/>
              <a:buNone/>
            </a:pPr>
            <a:endParaRPr sz="1000" b="1">
              <a:solidFill>
                <a:schemeClr val="dk1"/>
              </a:solidFill>
              <a:latin typeface="Calibri"/>
              <a:ea typeface="Calibri"/>
              <a:cs typeface="Calibri"/>
              <a:sym typeface="Calibri"/>
            </a:endParaRPr>
          </a:p>
        </p:txBody>
      </p:sp>
      <p:sp>
        <p:nvSpPr>
          <p:cNvPr id="236" name="Google Shape;236;p7"/>
          <p:cNvSpPr txBox="1"/>
          <p:nvPr/>
        </p:nvSpPr>
        <p:spPr>
          <a:xfrm>
            <a:off x="6222879" y="3045469"/>
            <a:ext cx="3923700" cy="641400"/>
          </a:xfrm>
          <a:prstGeom prst="rect">
            <a:avLst/>
          </a:prstGeom>
          <a:noFill/>
          <a:ln>
            <a:noFill/>
          </a:ln>
        </p:spPr>
        <p:txBody>
          <a:bodyPr spcFirstLastPara="1" wrap="square" lIns="0" tIns="88900" rIns="0" bIns="0" anchor="t" anchorCtr="0">
            <a:spAutoFit/>
          </a:bodyPr>
          <a:lstStyle/>
          <a:p>
            <a:pPr marL="12700" marR="0" lvl="0" indent="0" algn="l" rtl="0">
              <a:spcBef>
                <a:spcPts val="0"/>
              </a:spcBef>
              <a:spcAft>
                <a:spcPts val="0"/>
              </a:spcAft>
              <a:buNone/>
            </a:pPr>
            <a:r>
              <a:rPr lang="en-US" sz="1000" b="1">
                <a:solidFill>
                  <a:schemeClr val="dk1"/>
                </a:solidFill>
                <a:latin typeface="Calibri"/>
                <a:ea typeface="Calibri"/>
                <a:cs typeface="Calibri"/>
                <a:sym typeface="Calibri"/>
              </a:rPr>
              <a:t>2A. (Formerly 3A): Utilize Care Team and Attendance Committee to coordinate supports for students with absences</a:t>
            </a:r>
            <a:endParaRPr/>
          </a:p>
          <a:p>
            <a:pPr marL="12700" marR="0" lvl="0" indent="0" algn="l" rtl="0">
              <a:spcBef>
                <a:spcPts val="700"/>
              </a:spcBef>
              <a:spcAft>
                <a:spcPts val="0"/>
              </a:spcAft>
              <a:buNone/>
            </a:pPr>
            <a:r>
              <a:rPr lang="en-US" sz="1000" b="1">
                <a:solidFill>
                  <a:schemeClr val="dk1"/>
                </a:solidFill>
                <a:latin typeface="Calibri"/>
                <a:ea typeface="Calibri"/>
                <a:cs typeface="Calibri"/>
                <a:sym typeface="Calibri"/>
              </a:rPr>
              <a:t>2B. (Formerly 3B): Implement attendance incentive program</a:t>
            </a:r>
            <a:endParaRPr sz="1000">
              <a:solidFill>
                <a:schemeClr val="dk1"/>
              </a:solidFill>
              <a:latin typeface="Calibri"/>
              <a:ea typeface="Calibri"/>
              <a:cs typeface="Calibri"/>
              <a:sym typeface="Calibri"/>
            </a:endParaRPr>
          </a:p>
        </p:txBody>
      </p:sp>
      <p:sp>
        <p:nvSpPr>
          <p:cNvPr id="237" name="Google Shape;237;p7"/>
          <p:cNvSpPr txBox="1"/>
          <p:nvPr/>
        </p:nvSpPr>
        <p:spPr>
          <a:xfrm>
            <a:off x="6182875" y="4703081"/>
            <a:ext cx="4003800" cy="1316700"/>
          </a:xfrm>
          <a:prstGeom prst="rect">
            <a:avLst/>
          </a:prstGeom>
          <a:solidFill>
            <a:srgbClr val="FAE3D3"/>
          </a:solidFill>
          <a:ln>
            <a:noFill/>
          </a:ln>
        </p:spPr>
        <p:txBody>
          <a:bodyPr spcFirstLastPara="1" wrap="square" lIns="0" tIns="40625" rIns="0" bIns="0" anchor="t" anchorCtr="0">
            <a:spAutoFit/>
          </a:bodyPr>
          <a:lstStyle/>
          <a:p>
            <a:pPr marL="92710" marR="0" lvl="0" indent="0" algn="l" rtl="0">
              <a:spcBef>
                <a:spcPts val="0"/>
              </a:spcBef>
              <a:spcAft>
                <a:spcPts val="0"/>
              </a:spcAft>
              <a:buNone/>
            </a:pPr>
            <a:r>
              <a:rPr lang="en-US" sz="1000" b="1">
                <a:solidFill>
                  <a:schemeClr val="dk1"/>
                </a:solidFill>
                <a:latin typeface="Calibri"/>
                <a:ea typeface="Calibri"/>
                <a:cs typeface="Calibri"/>
                <a:sym typeface="Calibri"/>
              </a:rPr>
              <a:t>4A: Staff engagement in bi-weekly data meetings</a:t>
            </a:r>
            <a:endParaRPr/>
          </a:p>
          <a:p>
            <a:pPr marL="92710" marR="0" lvl="0" indent="0" algn="l" rtl="0">
              <a:spcBef>
                <a:spcPts val="320"/>
              </a:spcBef>
              <a:spcAft>
                <a:spcPts val="0"/>
              </a:spcAft>
              <a:buNone/>
            </a:pPr>
            <a:r>
              <a:rPr lang="en-US" sz="1000" b="1">
                <a:solidFill>
                  <a:schemeClr val="dk1"/>
                </a:solidFill>
                <a:latin typeface="Calibri"/>
                <a:ea typeface="Calibri"/>
                <a:cs typeface="Calibri"/>
                <a:sym typeface="Calibri"/>
              </a:rPr>
              <a:t>4B: Leadership &amp; Instructional Support Staff to support Instructional Staff in lesson planning and implementation</a:t>
            </a:r>
            <a:endParaRPr sz="1000" b="1">
              <a:solidFill>
                <a:schemeClr val="dk1"/>
              </a:solidFill>
              <a:latin typeface="Calibri"/>
              <a:ea typeface="Calibri"/>
              <a:cs typeface="Calibri"/>
              <a:sym typeface="Calibri"/>
            </a:endParaRPr>
          </a:p>
          <a:p>
            <a:pPr marL="92710" marR="0" lvl="0" indent="0" algn="l" rtl="0">
              <a:spcBef>
                <a:spcPts val="320"/>
              </a:spcBef>
              <a:spcAft>
                <a:spcPts val="0"/>
              </a:spcAft>
              <a:buNone/>
            </a:pPr>
            <a:endParaRPr sz="1000" b="1">
              <a:solidFill>
                <a:schemeClr val="dk1"/>
              </a:solidFill>
              <a:latin typeface="Calibri"/>
              <a:ea typeface="Calibri"/>
              <a:cs typeface="Calibri"/>
              <a:sym typeface="Calibri"/>
            </a:endParaRPr>
          </a:p>
          <a:p>
            <a:pPr marL="92710" lvl="0" indent="0" algn="l" rtl="0">
              <a:spcBef>
                <a:spcPts val="585"/>
              </a:spcBef>
              <a:spcAft>
                <a:spcPts val="0"/>
              </a:spcAft>
              <a:buClr>
                <a:schemeClr val="dk1"/>
              </a:buClr>
              <a:buFont typeface="Arial"/>
              <a:buNone/>
            </a:pPr>
            <a:r>
              <a:rPr lang="en-US" sz="1000" b="1">
                <a:solidFill>
                  <a:schemeClr val="dk1"/>
                </a:solidFill>
                <a:latin typeface="Calibri"/>
                <a:ea typeface="Calibri"/>
                <a:cs typeface="Calibri"/>
                <a:sym typeface="Calibri"/>
              </a:rPr>
              <a:t>5. (Formerly 2A): Engage in Monthly STEM professional learning and planning</a:t>
            </a:r>
            <a:endParaRPr sz="1000">
              <a:solidFill>
                <a:schemeClr val="dk1"/>
              </a:solidFill>
              <a:latin typeface="Calibri"/>
              <a:ea typeface="Calibri"/>
              <a:cs typeface="Calibri"/>
              <a:sym typeface="Calibri"/>
            </a:endParaRPr>
          </a:p>
          <a:p>
            <a:pPr marL="92710" marR="0" lvl="0" indent="0" algn="l" rtl="0">
              <a:spcBef>
                <a:spcPts val="320"/>
              </a:spcBef>
              <a:spcAft>
                <a:spcPts val="0"/>
              </a:spcAft>
              <a:buNone/>
            </a:pPr>
            <a:endParaRPr sz="1000" b="1">
              <a:solidFill>
                <a:schemeClr val="dk1"/>
              </a:solidFill>
              <a:latin typeface="Calibri"/>
              <a:ea typeface="Calibri"/>
              <a:cs typeface="Calibri"/>
              <a:sym typeface="Calibri"/>
            </a:endParaRPr>
          </a:p>
        </p:txBody>
      </p:sp>
      <p:sp>
        <p:nvSpPr>
          <p:cNvPr id="238" name="Google Shape;238;p7"/>
          <p:cNvSpPr txBox="1"/>
          <p:nvPr/>
        </p:nvSpPr>
        <p:spPr>
          <a:xfrm>
            <a:off x="4204531" y="23240"/>
            <a:ext cx="2760291" cy="22826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1400" b="1">
                <a:solidFill>
                  <a:srgbClr val="151515"/>
                </a:solidFill>
                <a:latin typeface="Calibri"/>
                <a:ea typeface="Calibri"/>
                <a:cs typeface="Calibri"/>
                <a:sym typeface="Calibri"/>
              </a:rPr>
              <a:t>Dobbs Elementary</a:t>
            </a:r>
            <a:endParaRPr sz="1400">
              <a:solidFill>
                <a:schemeClr val="dk1"/>
              </a:solidFill>
              <a:latin typeface="Calibri"/>
              <a:ea typeface="Calibri"/>
              <a:cs typeface="Calibri"/>
              <a:sym typeface="Calibri"/>
            </a:endParaRPr>
          </a:p>
        </p:txBody>
      </p:sp>
      <p:sp>
        <p:nvSpPr>
          <p:cNvPr id="239" name="Google Shape;239;p7"/>
          <p:cNvSpPr txBox="1"/>
          <p:nvPr/>
        </p:nvSpPr>
        <p:spPr>
          <a:xfrm>
            <a:off x="1595730" y="675894"/>
            <a:ext cx="875665" cy="19749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1200" b="1" i="1">
                <a:solidFill>
                  <a:srgbClr val="151515"/>
                </a:solidFill>
                <a:latin typeface="Calibri"/>
                <a:ea typeface="Calibri"/>
                <a:cs typeface="Calibri"/>
                <a:sym typeface="Calibri"/>
              </a:rPr>
              <a:t>SMART Goals</a:t>
            </a:r>
            <a:endParaRPr sz="1200">
              <a:solidFill>
                <a:schemeClr val="dk1"/>
              </a:solidFill>
              <a:latin typeface="Calibri"/>
              <a:ea typeface="Calibri"/>
              <a:cs typeface="Calibri"/>
              <a:sym typeface="Calibri"/>
            </a:endParaRPr>
          </a:p>
        </p:txBody>
      </p:sp>
      <p:sp>
        <p:nvSpPr>
          <p:cNvPr id="240" name="Google Shape;240;p7"/>
          <p:cNvSpPr txBox="1"/>
          <p:nvPr/>
        </p:nvSpPr>
        <p:spPr>
          <a:xfrm>
            <a:off x="6175376" y="2002028"/>
            <a:ext cx="1116965" cy="19749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1200" b="1" i="1">
                <a:solidFill>
                  <a:srgbClr val="151515"/>
                </a:solidFill>
                <a:latin typeface="Calibri"/>
                <a:ea typeface="Calibri"/>
                <a:cs typeface="Calibri"/>
                <a:sym typeface="Calibri"/>
              </a:rPr>
              <a:t>School Strategies</a:t>
            </a:r>
            <a:endParaRPr sz="1200">
              <a:solidFill>
                <a:schemeClr val="dk1"/>
              </a:solidFill>
              <a:latin typeface="Calibri"/>
              <a:ea typeface="Calibri"/>
              <a:cs typeface="Calibri"/>
              <a:sym typeface="Calibri"/>
            </a:endParaRPr>
          </a:p>
        </p:txBody>
      </p:sp>
      <p:sp>
        <p:nvSpPr>
          <p:cNvPr id="241" name="Google Shape;241;p7"/>
          <p:cNvSpPr txBox="1"/>
          <p:nvPr/>
        </p:nvSpPr>
        <p:spPr>
          <a:xfrm>
            <a:off x="2540154" y="839387"/>
            <a:ext cx="2890525" cy="923330"/>
          </a:xfrm>
          <a:prstGeom prst="rect">
            <a:avLst/>
          </a:prstGeom>
          <a:noFill/>
          <a:ln w="12700" cap="flat" cmpd="sng">
            <a:solidFill>
              <a:srgbClr val="A4A4A4"/>
            </a:solidFill>
            <a:prstDash val="solid"/>
            <a:round/>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The percentage of students in grades 3-5 scoring proficient or above in reading/ELA will increase from 9% to 14% and decrease the percentage of students scoring beginning from 65% to 60% on the 2023 GMAS.</a:t>
            </a:r>
            <a:endParaRPr sz="1200">
              <a:solidFill>
                <a:schemeClr val="dk1"/>
              </a:solidFill>
              <a:latin typeface="Calibri"/>
              <a:ea typeface="Calibri"/>
              <a:cs typeface="Calibri"/>
              <a:sym typeface="Calibri"/>
            </a:endParaRPr>
          </a:p>
        </p:txBody>
      </p:sp>
      <p:sp>
        <p:nvSpPr>
          <p:cNvPr id="242" name="Google Shape;242;p7"/>
          <p:cNvSpPr txBox="1"/>
          <p:nvPr/>
        </p:nvSpPr>
        <p:spPr>
          <a:xfrm>
            <a:off x="5604073" y="859912"/>
            <a:ext cx="3161235" cy="923330"/>
          </a:xfrm>
          <a:prstGeom prst="rect">
            <a:avLst/>
          </a:prstGeom>
          <a:noFill/>
          <a:ln w="12700" cap="flat" cmpd="sng">
            <a:solidFill>
              <a:srgbClr val="A4A4A4"/>
            </a:solidFill>
            <a:prstDash val="solid"/>
            <a:round/>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The percentage of students in grades 3-5 scoring proficient or above in Math will increase from 7% to 12% and decrease the percentage of students scoring beginning from 63% to 58% on the 2023 GMAS.</a:t>
            </a:r>
            <a:endParaRPr sz="1200">
              <a:solidFill>
                <a:schemeClr val="dk1"/>
              </a:solidFill>
              <a:latin typeface="Calibri"/>
              <a:ea typeface="Calibri"/>
              <a:cs typeface="Calibri"/>
              <a:sym typeface="Calibri"/>
            </a:endParaRPr>
          </a:p>
        </p:txBody>
      </p:sp>
      <p:sp>
        <p:nvSpPr>
          <p:cNvPr id="243" name="Google Shape;243;p7"/>
          <p:cNvSpPr txBox="1"/>
          <p:nvPr/>
        </p:nvSpPr>
        <p:spPr>
          <a:xfrm>
            <a:off x="9051004" y="863478"/>
            <a:ext cx="2485214" cy="954107"/>
          </a:xfrm>
          <a:prstGeom prst="rect">
            <a:avLst/>
          </a:prstGeom>
          <a:noFill/>
          <a:ln w="12700" cap="flat" cmpd="sng">
            <a:solidFill>
              <a:srgbClr val="A4A4A4"/>
            </a:solidFill>
            <a:prstDash val="solid"/>
            <a:round/>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a:p>
            <a:pPr marL="0" marR="0" lvl="0" indent="0" algn="ctr" rtl="0">
              <a:spcBef>
                <a:spcPts val="894"/>
              </a:spcBef>
              <a:spcAft>
                <a:spcPts val="0"/>
              </a:spcAft>
              <a:buNone/>
            </a:pPr>
            <a:r>
              <a:rPr lang="en-US" sz="1200">
                <a:solidFill>
                  <a:schemeClr val="dk1"/>
                </a:solidFill>
                <a:latin typeface="Calibri"/>
                <a:ea typeface="Calibri"/>
                <a:cs typeface="Calibri"/>
                <a:sym typeface="Calibri"/>
              </a:rPr>
              <a:t>The Average Daily Attendance rate will increase from 88% to 93% during the 2022-2023 school year.</a:t>
            </a:r>
            <a:endParaRPr/>
          </a:p>
          <a:p>
            <a:pPr marL="0" marR="0" lvl="0" indent="0" algn="ctr" rtl="0">
              <a:spcBef>
                <a:spcPts val="894"/>
              </a:spcBef>
              <a:spcAft>
                <a:spcPts val="0"/>
              </a:spcAft>
              <a:buNone/>
            </a:pPr>
            <a:endParaRPr sz="300">
              <a:solidFill>
                <a:schemeClr val="dk1"/>
              </a:solidFill>
              <a:latin typeface="Calibri"/>
              <a:ea typeface="Calibri"/>
              <a:cs typeface="Calibri"/>
              <a:sym typeface="Calibri"/>
            </a:endParaRPr>
          </a:p>
        </p:txBody>
      </p:sp>
      <p:sp>
        <p:nvSpPr>
          <p:cNvPr id="244" name="Google Shape;244;p7"/>
          <p:cNvSpPr txBox="1"/>
          <p:nvPr/>
        </p:nvSpPr>
        <p:spPr>
          <a:xfrm>
            <a:off x="10341992" y="6637732"/>
            <a:ext cx="187325" cy="166071"/>
          </a:xfrm>
          <a:prstGeom prst="rect">
            <a:avLst/>
          </a:prstGeom>
          <a:noFill/>
          <a:ln>
            <a:noFill/>
          </a:ln>
        </p:spPr>
        <p:txBody>
          <a:bodyPr spcFirstLastPara="1" wrap="square" lIns="0" tIns="12050" rIns="0" bIns="0" anchor="t" anchorCtr="0">
            <a:spAutoFit/>
          </a:bodyPr>
          <a:lstStyle/>
          <a:p>
            <a:pPr marL="12700" marR="0" lvl="0" indent="0" algn="l" rtl="0">
              <a:spcBef>
                <a:spcPts val="0"/>
              </a:spcBef>
              <a:spcAft>
                <a:spcPts val="0"/>
              </a:spcAft>
              <a:buNone/>
            </a:pPr>
            <a:r>
              <a:rPr lang="en-US" sz="1000">
                <a:solidFill>
                  <a:schemeClr val="dk1"/>
                </a:solidFill>
                <a:latin typeface="Verdana"/>
                <a:ea typeface="Verdana"/>
                <a:cs typeface="Verdana"/>
                <a:sym typeface="Verdana"/>
              </a:rPr>
              <a:t>14</a:t>
            </a:r>
            <a:endParaRPr sz="1000">
              <a:solidFill>
                <a:schemeClr val="dk1"/>
              </a:solidFill>
              <a:latin typeface="Verdana"/>
              <a:ea typeface="Verdana"/>
              <a:cs typeface="Verdana"/>
              <a:sym typeface="Verdana"/>
            </a:endParaRPr>
          </a:p>
        </p:txBody>
      </p:sp>
      <p:sp>
        <p:nvSpPr>
          <p:cNvPr id="245" name="Google Shape;245;p7"/>
          <p:cNvSpPr txBox="1"/>
          <p:nvPr/>
        </p:nvSpPr>
        <p:spPr>
          <a:xfrm>
            <a:off x="3668648" y="1965705"/>
            <a:ext cx="1649730" cy="19749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1200" b="1" i="1">
                <a:solidFill>
                  <a:srgbClr val="151515"/>
                </a:solidFill>
                <a:latin typeface="Calibri"/>
                <a:ea typeface="Calibri"/>
                <a:cs typeface="Calibri"/>
                <a:sym typeface="Calibri"/>
              </a:rPr>
              <a:t>School Strategic Priorities</a:t>
            </a:r>
            <a:endParaRPr sz="1200">
              <a:solidFill>
                <a:schemeClr val="dk1"/>
              </a:solidFill>
              <a:latin typeface="Calibri"/>
              <a:ea typeface="Calibri"/>
              <a:cs typeface="Calibri"/>
              <a:sym typeface="Calibri"/>
            </a:endParaRPr>
          </a:p>
        </p:txBody>
      </p:sp>
      <p:sp>
        <p:nvSpPr>
          <p:cNvPr id="246" name="Google Shape;246;p7"/>
          <p:cNvSpPr txBox="1"/>
          <p:nvPr/>
        </p:nvSpPr>
        <p:spPr>
          <a:xfrm>
            <a:off x="1595730" y="189738"/>
            <a:ext cx="513600" cy="19740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1200" b="1" i="1">
                <a:solidFill>
                  <a:srgbClr val="151515"/>
                </a:solidFill>
                <a:latin typeface="Calibri"/>
                <a:ea typeface="Calibri"/>
                <a:cs typeface="Calibri"/>
                <a:sym typeface="Calibri"/>
              </a:rPr>
              <a:t>Mission</a:t>
            </a:r>
            <a:endParaRPr sz="1200">
              <a:solidFill>
                <a:schemeClr val="dk1"/>
              </a:solidFill>
              <a:latin typeface="Calibri"/>
              <a:ea typeface="Calibri"/>
              <a:cs typeface="Calibri"/>
              <a:sym typeface="Calibri"/>
            </a:endParaRPr>
          </a:p>
        </p:txBody>
      </p:sp>
      <p:sp>
        <p:nvSpPr>
          <p:cNvPr id="247" name="Google Shape;247;p7"/>
          <p:cNvSpPr txBox="1"/>
          <p:nvPr/>
        </p:nvSpPr>
        <p:spPr>
          <a:xfrm>
            <a:off x="6898894" y="226567"/>
            <a:ext cx="411480" cy="19749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1200" b="1" i="1">
                <a:solidFill>
                  <a:srgbClr val="151515"/>
                </a:solidFill>
                <a:latin typeface="Calibri"/>
                <a:ea typeface="Calibri"/>
                <a:cs typeface="Calibri"/>
                <a:sym typeface="Calibri"/>
              </a:rPr>
              <a:t>Vision</a:t>
            </a:r>
            <a:endParaRPr sz="1200">
              <a:solidFill>
                <a:schemeClr val="dk1"/>
              </a:solidFill>
              <a:latin typeface="Calibri"/>
              <a:ea typeface="Calibri"/>
              <a:cs typeface="Calibri"/>
              <a:sym typeface="Calibri"/>
            </a:endParaRPr>
          </a:p>
        </p:txBody>
      </p:sp>
      <p:grpSp>
        <p:nvGrpSpPr>
          <p:cNvPr id="248" name="Google Shape;248;p7"/>
          <p:cNvGrpSpPr/>
          <p:nvPr/>
        </p:nvGrpSpPr>
        <p:grpSpPr>
          <a:xfrm>
            <a:off x="1578102" y="2402586"/>
            <a:ext cx="1838325" cy="939165"/>
            <a:chOff x="54101" y="2402585"/>
            <a:chExt cx="1838325" cy="939165"/>
          </a:xfrm>
        </p:grpSpPr>
        <p:sp>
          <p:nvSpPr>
            <p:cNvPr id="249" name="Google Shape;249;p7"/>
            <p:cNvSpPr/>
            <p:nvPr/>
          </p:nvSpPr>
          <p:spPr>
            <a:xfrm>
              <a:off x="54101" y="2402585"/>
              <a:ext cx="1838325" cy="939165"/>
            </a:xfrm>
            <a:custGeom>
              <a:avLst/>
              <a:gdLst/>
              <a:ahLst/>
              <a:cxnLst/>
              <a:rect l="l" t="t" r="r" b="b"/>
              <a:pathLst>
                <a:path w="1838325" h="939164" extrusionOk="0">
                  <a:moveTo>
                    <a:pt x="1837944" y="0"/>
                  </a:moveTo>
                  <a:lnTo>
                    <a:pt x="0" y="0"/>
                  </a:lnTo>
                  <a:lnTo>
                    <a:pt x="0" y="938784"/>
                  </a:lnTo>
                  <a:lnTo>
                    <a:pt x="1837944" y="938784"/>
                  </a:lnTo>
                  <a:lnTo>
                    <a:pt x="1837944" y="0"/>
                  </a:lnTo>
                  <a:close/>
                </a:path>
              </a:pathLst>
            </a:custGeom>
            <a:solidFill>
              <a:srgbClr val="6A6A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50" name="Google Shape;250;p7"/>
            <p:cNvSpPr/>
            <p:nvPr/>
          </p:nvSpPr>
          <p:spPr>
            <a:xfrm>
              <a:off x="54101" y="2402585"/>
              <a:ext cx="1838325" cy="939165"/>
            </a:xfrm>
            <a:custGeom>
              <a:avLst/>
              <a:gdLst/>
              <a:ahLst/>
              <a:cxnLst/>
              <a:rect l="l" t="t" r="r" b="b"/>
              <a:pathLst>
                <a:path w="1838325" h="939164" extrusionOk="0">
                  <a:moveTo>
                    <a:pt x="0" y="938784"/>
                  </a:moveTo>
                  <a:lnTo>
                    <a:pt x="1837944" y="938784"/>
                  </a:lnTo>
                  <a:lnTo>
                    <a:pt x="1837944" y="0"/>
                  </a:lnTo>
                  <a:lnTo>
                    <a:pt x="0" y="0"/>
                  </a:lnTo>
                  <a:lnTo>
                    <a:pt x="0" y="938784"/>
                  </a:lnTo>
                  <a:close/>
                </a:path>
              </a:pathLst>
            </a:custGeom>
            <a:noFill/>
            <a:ln w="50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sp>
        <p:nvSpPr>
          <p:cNvPr id="251" name="Google Shape;251;p7"/>
          <p:cNvSpPr txBox="1"/>
          <p:nvPr/>
        </p:nvSpPr>
        <p:spPr>
          <a:xfrm>
            <a:off x="1909063" y="2471421"/>
            <a:ext cx="1172210" cy="774065"/>
          </a:xfrm>
          <a:prstGeom prst="rect">
            <a:avLst/>
          </a:prstGeom>
          <a:noFill/>
          <a:ln>
            <a:noFill/>
          </a:ln>
        </p:spPr>
        <p:txBody>
          <a:bodyPr spcFirstLastPara="1" wrap="square" lIns="0" tIns="13325" rIns="0" bIns="0" anchor="t" anchorCtr="0">
            <a:spAutoFit/>
          </a:bodyPr>
          <a:lstStyle/>
          <a:p>
            <a:pPr marL="17145" marR="10795" lvl="0" indent="0" algn="ctr" rtl="0">
              <a:spcBef>
                <a:spcPts val="0"/>
              </a:spcBef>
              <a:spcAft>
                <a:spcPts val="0"/>
              </a:spcAft>
              <a:buNone/>
            </a:pPr>
            <a:r>
              <a:rPr lang="en-US" sz="1100" b="1">
                <a:solidFill>
                  <a:srgbClr val="FFFFFF"/>
                </a:solidFill>
                <a:latin typeface="Calibri"/>
                <a:ea typeface="Calibri"/>
                <a:cs typeface="Calibri"/>
                <a:sym typeface="Calibri"/>
              </a:rPr>
              <a:t>Fostering Academic  Excellence for All  </a:t>
            </a:r>
            <a:r>
              <a:rPr lang="en-US" sz="900">
                <a:solidFill>
                  <a:srgbClr val="FFFFFF"/>
                </a:solidFill>
                <a:latin typeface="Calibri"/>
                <a:ea typeface="Calibri"/>
                <a:cs typeface="Calibri"/>
                <a:sym typeface="Calibri"/>
              </a:rPr>
              <a:t>Data</a:t>
            </a:r>
            <a:endParaRPr sz="900">
              <a:solidFill>
                <a:schemeClr val="dk1"/>
              </a:solidFill>
              <a:latin typeface="Calibri"/>
              <a:ea typeface="Calibri"/>
              <a:cs typeface="Calibri"/>
              <a:sym typeface="Calibri"/>
            </a:endParaRPr>
          </a:p>
          <a:p>
            <a:pPr marL="12700" marR="5080" lvl="0" indent="0" algn="ctr" rtl="0">
              <a:spcBef>
                <a:spcPts val="5"/>
              </a:spcBef>
              <a:spcAft>
                <a:spcPts val="0"/>
              </a:spcAft>
              <a:buNone/>
            </a:pPr>
            <a:r>
              <a:rPr lang="en-US" sz="900">
                <a:solidFill>
                  <a:srgbClr val="FFFFFF"/>
                </a:solidFill>
                <a:latin typeface="Calibri"/>
                <a:ea typeface="Calibri"/>
                <a:cs typeface="Calibri"/>
                <a:sym typeface="Calibri"/>
              </a:rPr>
              <a:t>Curriculum &amp; Instruction  Signature Program</a:t>
            </a:r>
            <a:endParaRPr sz="900">
              <a:solidFill>
                <a:schemeClr val="dk1"/>
              </a:solidFill>
              <a:latin typeface="Calibri"/>
              <a:ea typeface="Calibri"/>
              <a:cs typeface="Calibri"/>
              <a:sym typeface="Calibri"/>
            </a:endParaRPr>
          </a:p>
        </p:txBody>
      </p:sp>
      <p:grpSp>
        <p:nvGrpSpPr>
          <p:cNvPr id="252" name="Google Shape;252;p7"/>
          <p:cNvGrpSpPr/>
          <p:nvPr/>
        </p:nvGrpSpPr>
        <p:grpSpPr>
          <a:xfrm>
            <a:off x="1578102" y="3617215"/>
            <a:ext cx="1838325" cy="780415"/>
            <a:chOff x="54101" y="3617214"/>
            <a:chExt cx="1838325" cy="780415"/>
          </a:xfrm>
        </p:grpSpPr>
        <p:sp>
          <p:nvSpPr>
            <p:cNvPr id="253" name="Google Shape;253;p7"/>
            <p:cNvSpPr/>
            <p:nvPr/>
          </p:nvSpPr>
          <p:spPr>
            <a:xfrm>
              <a:off x="54101" y="3617214"/>
              <a:ext cx="1838325" cy="780415"/>
            </a:xfrm>
            <a:custGeom>
              <a:avLst/>
              <a:gdLst/>
              <a:ahLst/>
              <a:cxnLst/>
              <a:rect l="l" t="t" r="r" b="b"/>
              <a:pathLst>
                <a:path w="1838325" h="780414" extrusionOk="0">
                  <a:moveTo>
                    <a:pt x="1837944" y="0"/>
                  </a:moveTo>
                  <a:lnTo>
                    <a:pt x="0" y="0"/>
                  </a:lnTo>
                  <a:lnTo>
                    <a:pt x="0" y="780288"/>
                  </a:lnTo>
                  <a:lnTo>
                    <a:pt x="1837944" y="780288"/>
                  </a:lnTo>
                  <a:lnTo>
                    <a:pt x="1837944" y="0"/>
                  </a:lnTo>
                  <a:close/>
                </a:path>
              </a:pathLst>
            </a:custGeom>
            <a:solidFill>
              <a:srgbClr val="006EA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54" name="Google Shape;254;p7"/>
            <p:cNvSpPr/>
            <p:nvPr/>
          </p:nvSpPr>
          <p:spPr>
            <a:xfrm>
              <a:off x="54101" y="3617214"/>
              <a:ext cx="1838325" cy="780415"/>
            </a:xfrm>
            <a:custGeom>
              <a:avLst/>
              <a:gdLst/>
              <a:ahLst/>
              <a:cxnLst/>
              <a:rect l="l" t="t" r="r" b="b"/>
              <a:pathLst>
                <a:path w="1838325" h="780414" extrusionOk="0">
                  <a:moveTo>
                    <a:pt x="0" y="780288"/>
                  </a:moveTo>
                  <a:lnTo>
                    <a:pt x="1837944" y="780288"/>
                  </a:lnTo>
                  <a:lnTo>
                    <a:pt x="1837944" y="0"/>
                  </a:lnTo>
                  <a:lnTo>
                    <a:pt x="0" y="0"/>
                  </a:lnTo>
                  <a:lnTo>
                    <a:pt x="0" y="780288"/>
                  </a:lnTo>
                  <a:close/>
                </a:path>
              </a:pathLst>
            </a:custGeom>
            <a:noFill/>
            <a:ln w="50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sp>
        <p:nvSpPr>
          <p:cNvPr id="255" name="Google Shape;255;p7"/>
          <p:cNvSpPr txBox="1"/>
          <p:nvPr/>
        </p:nvSpPr>
        <p:spPr>
          <a:xfrm>
            <a:off x="1832864" y="3686683"/>
            <a:ext cx="1321435" cy="667385"/>
          </a:xfrm>
          <a:prstGeom prst="rect">
            <a:avLst/>
          </a:prstGeom>
          <a:noFill/>
          <a:ln>
            <a:noFill/>
          </a:ln>
        </p:spPr>
        <p:txBody>
          <a:bodyPr spcFirstLastPara="1" wrap="square" lIns="0" tIns="12700" rIns="0" bIns="0" anchor="t" anchorCtr="0">
            <a:spAutoFit/>
          </a:bodyPr>
          <a:lstStyle/>
          <a:p>
            <a:pPr marL="140335" marR="5080" lvl="0" indent="-128270" algn="l" rtl="0">
              <a:spcBef>
                <a:spcPts val="0"/>
              </a:spcBef>
              <a:spcAft>
                <a:spcPts val="0"/>
              </a:spcAft>
              <a:buNone/>
            </a:pPr>
            <a:r>
              <a:rPr lang="en-US" sz="1200" b="1">
                <a:solidFill>
                  <a:srgbClr val="FFFFFF"/>
                </a:solidFill>
                <a:latin typeface="Calibri"/>
                <a:ea typeface="Calibri"/>
                <a:cs typeface="Calibri"/>
                <a:sym typeface="Calibri"/>
              </a:rPr>
              <a:t>Building a Culture of  Student Support</a:t>
            </a:r>
            <a:endParaRPr sz="1200">
              <a:solidFill>
                <a:schemeClr val="dk1"/>
              </a:solidFill>
              <a:latin typeface="Calibri"/>
              <a:ea typeface="Calibri"/>
              <a:cs typeface="Calibri"/>
              <a:sym typeface="Calibri"/>
            </a:endParaRPr>
          </a:p>
          <a:p>
            <a:pPr marL="155575" marR="15875" lvl="0" indent="-128270" algn="l" rtl="0">
              <a:spcBef>
                <a:spcPts val="10"/>
              </a:spcBef>
              <a:spcAft>
                <a:spcPts val="0"/>
              </a:spcAft>
              <a:buNone/>
            </a:pPr>
            <a:r>
              <a:rPr lang="en-US" sz="900">
                <a:solidFill>
                  <a:srgbClr val="FFFFFF"/>
                </a:solidFill>
                <a:latin typeface="Calibri"/>
                <a:ea typeface="Calibri"/>
                <a:cs typeface="Calibri"/>
                <a:sym typeface="Calibri"/>
              </a:rPr>
              <a:t>Whole Child &amp; Intervention  Personalized Learning</a:t>
            </a:r>
            <a:endParaRPr sz="900">
              <a:solidFill>
                <a:schemeClr val="dk1"/>
              </a:solidFill>
              <a:latin typeface="Calibri"/>
              <a:ea typeface="Calibri"/>
              <a:cs typeface="Calibri"/>
              <a:sym typeface="Calibri"/>
            </a:endParaRPr>
          </a:p>
        </p:txBody>
      </p:sp>
      <p:grpSp>
        <p:nvGrpSpPr>
          <p:cNvPr id="256" name="Google Shape;256;p7"/>
          <p:cNvGrpSpPr/>
          <p:nvPr/>
        </p:nvGrpSpPr>
        <p:grpSpPr>
          <a:xfrm>
            <a:off x="1578102" y="4644391"/>
            <a:ext cx="1838325" cy="780415"/>
            <a:chOff x="54101" y="4644390"/>
            <a:chExt cx="1838325" cy="780415"/>
          </a:xfrm>
        </p:grpSpPr>
        <p:sp>
          <p:nvSpPr>
            <p:cNvPr id="257" name="Google Shape;257;p7"/>
            <p:cNvSpPr/>
            <p:nvPr/>
          </p:nvSpPr>
          <p:spPr>
            <a:xfrm>
              <a:off x="54101" y="4644390"/>
              <a:ext cx="1838325" cy="780415"/>
            </a:xfrm>
            <a:custGeom>
              <a:avLst/>
              <a:gdLst/>
              <a:ahLst/>
              <a:cxnLst/>
              <a:rect l="l" t="t" r="r" b="b"/>
              <a:pathLst>
                <a:path w="1838325" h="780414" extrusionOk="0">
                  <a:moveTo>
                    <a:pt x="1837944" y="0"/>
                  </a:moveTo>
                  <a:lnTo>
                    <a:pt x="0" y="0"/>
                  </a:lnTo>
                  <a:lnTo>
                    <a:pt x="0" y="780288"/>
                  </a:lnTo>
                  <a:lnTo>
                    <a:pt x="1837944" y="780288"/>
                  </a:lnTo>
                  <a:lnTo>
                    <a:pt x="1837944" y="0"/>
                  </a:lnTo>
                  <a:close/>
                </a:path>
              </a:pathLst>
            </a:custGeom>
            <a:solidFill>
              <a:srgbClr val="DF6A3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58" name="Google Shape;258;p7"/>
            <p:cNvSpPr/>
            <p:nvPr/>
          </p:nvSpPr>
          <p:spPr>
            <a:xfrm>
              <a:off x="54101" y="4644390"/>
              <a:ext cx="1838325" cy="780415"/>
            </a:xfrm>
            <a:custGeom>
              <a:avLst/>
              <a:gdLst/>
              <a:ahLst/>
              <a:cxnLst/>
              <a:rect l="l" t="t" r="r" b="b"/>
              <a:pathLst>
                <a:path w="1838325" h="780414" extrusionOk="0">
                  <a:moveTo>
                    <a:pt x="0" y="780288"/>
                  </a:moveTo>
                  <a:lnTo>
                    <a:pt x="1837944" y="780288"/>
                  </a:lnTo>
                  <a:lnTo>
                    <a:pt x="1837944" y="0"/>
                  </a:lnTo>
                  <a:lnTo>
                    <a:pt x="0" y="0"/>
                  </a:lnTo>
                  <a:lnTo>
                    <a:pt x="0" y="780288"/>
                  </a:lnTo>
                  <a:close/>
                </a:path>
              </a:pathLst>
            </a:custGeom>
            <a:noFill/>
            <a:ln w="507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sp>
        <p:nvSpPr>
          <p:cNvPr id="259" name="Google Shape;259;p7"/>
          <p:cNvSpPr txBox="1"/>
          <p:nvPr/>
        </p:nvSpPr>
        <p:spPr>
          <a:xfrm>
            <a:off x="1675892" y="4714495"/>
            <a:ext cx="1638300" cy="667385"/>
          </a:xfrm>
          <a:prstGeom prst="rect">
            <a:avLst/>
          </a:prstGeom>
          <a:noFill/>
          <a:ln>
            <a:noFill/>
          </a:ln>
        </p:spPr>
        <p:txBody>
          <a:bodyPr spcFirstLastPara="1" wrap="square" lIns="0" tIns="12700" rIns="0" bIns="0" anchor="t" anchorCtr="0">
            <a:spAutoFit/>
          </a:bodyPr>
          <a:lstStyle/>
          <a:p>
            <a:pPr marL="337185" marR="5080" lvl="0" indent="-325119" algn="l" rtl="0">
              <a:spcBef>
                <a:spcPts val="0"/>
              </a:spcBef>
              <a:spcAft>
                <a:spcPts val="0"/>
              </a:spcAft>
              <a:buNone/>
            </a:pPr>
            <a:r>
              <a:rPr lang="en-US" sz="1200" b="1">
                <a:solidFill>
                  <a:srgbClr val="FFFFFF"/>
                </a:solidFill>
                <a:latin typeface="Calibri"/>
                <a:ea typeface="Calibri"/>
                <a:cs typeface="Calibri"/>
                <a:sym typeface="Calibri"/>
              </a:rPr>
              <a:t>Equipping &amp; Empowering  Leaders &amp; Staff</a:t>
            </a:r>
            <a:endParaRPr sz="1200">
              <a:solidFill>
                <a:schemeClr val="dk1"/>
              </a:solidFill>
              <a:latin typeface="Calibri"/>
              <a:ea typeface="Calibri"/>
              <a:cs typeface="Calibri"/>
              <a:sym typeface="Calibri"/>
            </a:endParaRPr>
          </a:p>
          <a:p>
            <a:pPr marL="212090" marR="32384" lvl="0" indent="172084" algn="l" rtl="0">
              <a:spcBef>
                <a:spcPts val="10"/>
              </a:spcBef>
              <a:spcAft>
                <a:spcPts val="0"/>
              </a:spcAft>
              <a:buNone/>
            </a:pPr>
            <a:r>
              <a:rPr lang="en-US" sz="900">
                <a:solidFill>
                  <a:srgbClr val="FFFFFF"/>
                </a:solidFill>
                <a:latin typeface="Calibri"/>
                <a:ea typeface="Calibri"/>
                <a:cs typeface="Calibri"/>
                <a:sym typeface="Calibri"/>
              </a:rPr>
              <a:t>Strategic Staff Support  Equitable Resource Allocation</a:t>
            </a:r>
            <a:endParaRPr sz="900">
              <a:solidFill>
                <a:schemeClr val="dk1"/>
              </a:solidFill>
              <a:latin typeface="Calibri"/>
              <a:ea typeface="Calibri"/>
              <a:cs typeface="Calibri"/>
              <a:sym typeface="Calibri"/>
            </a:endParaRPr>
          </a:p>
        </p:txBody>
      </p:sp>
      <p:grpSp>
        <p:nvGrpSpPr>
          <p:cNvPr id="260" name="Google Shape;260;p7"/>
          <p:cNvGrpSpPr/>
          <p:nvPr/>
        </p:nvGrpSpPr>
        <p:grpSpPr>
          <a:xfrm>
            <a:off x="1578102" y="5680710"/>
            <a:ext cx="1838325" cy="780415"/>
            <a:chOff x="54101" y="5680709"/>
            <a:chExt cx="1838325" cy="780415"/>
          </a:xfrm>
        </p:grpSpPr>
        <p:sp>
          <p:nvSpPr>
            <p:cNvPr id="261" name="Google Shape;261;p7"/>
            <p:cNvSpPr/>
            <p:nvPr/>
          </p:nvSpPr>
          <p:spPr>
            <a:xfrm>
              <a:off x="54101" y="5680709"/>
              <a:ext cx="1838325" cy="780415"/>
            </a:xfrm>
            <a:custGeom>
              <a:avLst/>
              <a:gdLst/>
              <a:ahLst/>
              <a:cxnLst/>
              <a:rect l="l" t="t" r="r" b="b"/>
              <a:pathLst>
                <a:path w="1838325" h="780414" extrusionOk="0">
                  <a:moveTo>
                    <a:pt x="1837944" y="0"/>
                  </a:moveTo>
                  <a:lnTo>
                    <a:pt x="0" y="0"/>
                  </a:lnTo>
                  <a:lnTo>
                    <a:pt x="0" y="780287"/>
                  </a:lnTo>
                  <a:lnTo>
                    <a:pt x="1837944" y="780287"/>
                  </a:lnTo>
                  <a:lnTo>
                    <a:pt x="1837944" y="0"/>
                  </a:lnTo>
                  <a:close/>
                </a:path>
              </a:pathLst>
            </a:custGeom>
            <a:solidFill>
              <a:srgbClr val="BE9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62" name="Google Shape;262;p7"/>
            <p:cNvSpPr/>
            <p:nvPr/>
          </p:nvSpPr>
          <p:spPr>
            <a:xfrm>
              <a:off x="54101" y="5680709"/>
              <a:ext cx="1838325" cy="780415"/>
            </a:xfrm>
            <a:custGeom>
              <a:avLst/>
              <a:gdLst/>
              <a:ahLst/>
              <a:cxnLst/>
              <a:rect l="l" t="t" r="r" b="b"/>
              <a:pathLst>
                <a:path w="1838325" h="780414" extrusionOk="0">
                  <a:moveTo>
                    <a:pt x="0" y="780287"/>
                  </a:moveTo>
                  <a:lnTo>
                    <a:pt x="1837944" y="780287"/>
                  </a:lnTo>
                  <a:lnTo>
                    <a:pt x="1837944" y="0"/>
                  </a:lnTo>
                  <a:lnTo>
                    <a:pt x="0" y="0"/>
                  </a:lnTo>
                  <a:lnTo>
                    <a:pt x="0" y="780287"/>
                  </a:lnTo>
                  <a:close/>
                </a:path>
              </a:pathLst>
            </a:custGeom>
            <a:noFill/>
            <a:ln w="50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sp>
        <p:nvSpPr>
          <p:cNvPr id="263" name="Google Shape;263;p7"/>
          <p:cNvSpPr txBox="1"/>
          <p:nvPr/>
        </p:nvSpPr>
        <p:spPr>
          <a:xfrm>
            <a:off x="1832863" y="5751678"/>
            <a:ext cx="1454150" cy="667385"/>
          </a:xfrm>
          <a:prstGeom prst="rect">
            <a:avLst/>
          </a:prstGeom>
          <a:noFill/>
          <a:ln>
            <a:noFill/>
          </a:ln>
        </p:spPr>
        <p:txBody>
          <a:bodyPr spcFirstLastPara="1" wrap="square" lIns="0" tIns="12700" rIns="0" bIns="0" anchor="t" anchorCtr="0">
            <a:spAutoFit/>
          </a:bodyPr>
          <a:lstStyle/>
          <a:p>
            <a:pPr marL="180340" marR="136525" lvl="0" indent="-167640" algn="l" rtl="0">
              <a:spcBef>
                <a:spcPts val="0"/>
              </a:spcBef>
              <a:spcAft>
                <a:spcPts val="0"/>
              </a:spcAft>
              <a:buNone/>
            </a:pPr>
            <a:r>
              <a:rPr lang="en-US" sz="1200" b="1">
                <a:solidFill>
                  <a:srgbClr val="FFFFFF"/>
                </a:solidFill>
                <a:latin typeface="Calibri"/>
                <a:ea typeface="Calibri"/>
                <a:cs typeface="Calibri"/>
                <a:sym typeface="Calibri"/>
              </a:rPr>
              <a:t>Creating a System of  School Support</a:t>
            </a:r>
            <a:endParaRPr sz="1200">
              <a:solidFill>
                <a:schemeClr val="dk1"/>
              </a:solidFill>
              <a:latin typeface="Calibri"/>
              <a:ea typeface="Calibri"/>
              <a:cs typeface="Calibri"/>
              <a:sym typeface="Calibri"/>
            </a:endParaRPr>
          </a:p>
          <a:p>
            <a:pPr marL="43815" marR="0" lvl="0" indent="0" algn="ctr" rtl="0">
              <a:spcBef>
                <a:spcPts val="10"/>
              </a:spcBef>
              <a:spcAft>
                <a:spcPts val="0"/>
              </a:spcAft>
              <a:buNone/>
            </a:pPr>
            <a:r>
              <a:rPr lang="en-US" sz="900">
                <a:solidFill>
                  <a:srgbClr val="FFFFFF"/>
                </a:solidFill>
                <a:latin typeface="Calibri"/>
                <a:ea typeface="Calibri"/>
                <a:cs typeface="Calibri"/>
                <a:sym typeface="Calibri"/>
              </a:rPr>
              <a:t>Strategic Staff Support</a:t>
            </a:r>
            <a:endParaRPr sz="900">
              <a:solidFill>
                <a:schemeClr val="dk1"/>
              </a:solidFill>
              <a:latin typeface="Calibri"/>
              <a:ea typeface="Calibri"/>
              <a:cs typeface="Calibri"/>
              <a:sym typeface="Calibri"/>
            </a:endParaRPr>
          </a:p>
          <a:p>
            <a:pPr marL="42545" marR="0" lvl="0" indent="0" algn="ctr" rtl="0">
              <a:spcBef>
                <a:spcPts val="0"/>
              </a:spcBef>
              <a:spcAft>
                <a:spcPts val="0"/>
              </a:spcAft>
              <a:buNone/>
            </a:pPr>
            <a:r>
              <a:rPr lang="en-US" sz="900">
                <a:solidFill>
                  <a:srgbClr val="FFFFFF"/>
                </a:solidFill>
                <a:latin typeface="Calibri"/>
                <a:ea typeface="Calibri"/>
                <a:cs typeface="Calibri"/>
                <a:sym typeface="Calibri"/>
              </a:rPr>
              <a:t>Equitable Resource Allocation</a:t>
            </a:r>
            <a:endParaRPr sz="900">
              <a:solidFill>
                <a:schemeClr val="dk1"/>
              </a:solidFill>
              <a:latin typeface="Calibri"/>
              <a:ea typeface="Calibri"/>
              <a:cs typeface="Calibri"/>
              <a:sym typeface="Calibri"/>
            </a:endParaRPr>
          </a:p>
        </p:txBody>
      </p:sp>
      <p:sp>
        <p:nvSpPr>
          <p:cNvPr id="264" name="Google Shape;264;p7"/>
          <p:cNvSpPr txBox="1"/>
          <p:nvPr/>
        </p:nvSpPr>
        <p:spPr>
          <a:xfrm>
            <a:off x="3727301" y="2450323"/>
            <a:ext cx="2367900" cy="35247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100"/>
              <a:buFont typeface="Twentieth Century"/>
              <a:buAutoNum type="arabicPeriod"/>
            </a:pPr>
            <a:r>
              <a:rPr lang="en-US" sz="1100">
                <a:solidFill>
                  <a:schemeClr val="dk1"/>
                </a:solidFill>
                <a:latin typeface="Avenir"/>
                <a:ea typeface="Avenir"/>
                <a:cs typeface="Avenir"/>
                <a:sym typeface="Avenir"/>
              </a:rPr>
              <a:t>Increase proficiency in literacy and mathematic</a:t>
            </a:r>
            <a:endParaRPr sz="800">
              <a:solidFill>
                <a:schemeClr val="dk1"/>
              </a:solidFill>
              <a:latin typeface="Avenir"/>
              <a:ea typeface="Avenir"/>
              <a:cs typeface="Avenir"/>
              <a:sym typeface="Avenir"/>
            </a:endParaRPr>
          </a:p>
          <a:p>
            <a:pPr marL="228600" marR="0" lvl="0" indent="-177800" algn="l" rtl="0">
              <a:spcBef>
                <a:spcPts val="0"/>
              </a:spcBef>
              <a:spcAft>
                <a:spcPts val="0"/>
              </a:spcAft>
              <a:buClr>
                <a:schemeClr val="dk1"/>
              </a:buClr>
              <a:buSzPts val="800"/>
              <a:buFont typeface="Twentieth Century"/>
              <a:buNone/>
            </a:pPr>
            <a:endParaRPr sz="800">
              <a:solidFill>
                <a:schemeClr val="dk1"/>
              </a:solidFill>
              <a:latin typeface="Avenir"/>
              <a:ea typeface="Avenir"/>
              <a:cs typeface="Avenir"/>
              <a:sym typeface="Avenir"/>
            </a:endParaRPr>
          </a:p>
          <a:p>
            <a:pPr marL="228600" marR="0" lvl="0" indent="-177800" algn="l" rtl="0">
              <a:spcBef>
                <a:spcPts val="0"/>
              </a:spcBef>
              <a:spcAft>
                <a:spcPts val="0"/>
              </a:spcAft>
              <a:buClr>
                <a:schemeClr val="dk1"/>
              </a:buClr>
              <a:buSzPts val="800"/>
              <a:buFont typeface="Twentieth Century"/>
              <a:buNone/>
            </a:pPr>
            <a:endParaRPr sz="800">
              <a:solidFill>
                <a:schemeClr val="dk1"/>
              </a:solidFill>
              <a:latin typeface="Avenir"/>
              <a:ea typeface="Avenir"/>
              <a:cs typeface="Avenir"/>
              <a:sym typeface="Avenir"/>
            </a:endParaRPr>
          </a:p>
          <a:p>
            <a:pPr marL="228600" marR="0" lvl="0" indent="-177800" algn="l" rtl="0">
              <a:spcBef>
                <a:spcPts val="0"/>
              </a:spcBef>
              <a:spcAft>
                <a:spcPts val="0"/>
              </a:spcAft>
              <a:buClr>
                <a:schemeClr val="dk1"/>
              </a:buClr>
              <a:buSzPts val="800"/>
              <a:buFont typeface="Twentieth Century"/>
              <a:buNone/>
            </a:pPr>
            <a:endParaRPr sz="800">
              <a:solidFill>
                <a:schemeClr val="dk1"/>
              </a:solidFill>
              <a:latin typeface="Avenir"/>
              <a:ea typeface="Avenir"/>
              <a:cs typeface="Avenir"/>
              <a:sym typeface="Avenir"/>
            </a:endParaRPr>
          </a:p>
          <a:p>
            <a:pPr marL="285750" marR="0" lvl="0" indent="-285750" algn="l" rtl="0">
              <a:spcBef>
                <a:spcPts val="0"/>
              </a:spcBef>
              <a:spcAft>
                <a:spcPts val="0"/>
              </a:spcAft>
              <a:buClr>
                <a:schemeClr val="dk1"/>
              </a:buClr>
              <a:buSzPts val="1100"/>
              <a:buFont typeface="Twentieth Century"/>
              <a:buAutoNum type="arabicPeriod"/>
            </a:pPr>
            <a:r>
              <a:rPr lang="en-US" sz="1100">
                <a:solidFill>
                  <a:schemeClr val="dk1"/>
                </a:solidFill>
                <a:latin typeface="Avenir"/>
                <a:ea typeface="Avenir"/>
                <a:cs typeface="Avenir"/>
                <a:sym typeface="Avenir"/>
              </a:rPr>
              <a:t>Increase daily average attendance rate</a:t>
            </a:r>
            <a:endParaRPr/>
          </a:p>
          <a:p>
            <a:pPr marL="228600" marR="0" lvl="0" indent="-177800" algn="l" rtl="0">
              <a:spcBef>
                <a:spcPts val="0"/>
              </a:spcBef>
              <a:spcAft>
                <a:spcPts val="0"/>
              </a:spcAft>
              <a:buClr>
                <a:schemeClr val="dk1"/>
              </a:buClr>
              <a:buSzPts val="800"/>
              <a:buFont typeface="Twentieth Century"/>
              <a:buNone/>
            </a:pPr>
            <a:endParaRPr sz="800">
              <a:solidFill>
                <a:schemeClr val="dk1"/>
              </a:solidFill>
              <a:latin typeface="Avenir"/>
              <a:ea typeface="Avenir"/>
              <a:cs typeface="Avenir"/>
              <a:sym typeface="Avenir"/>
            </a:endParaRPr>
          </a:p>
          <a:p>
            <a:pPr marL="228600" marR="0" lvl="0" indent="-177800" algn="l" rtl="0">
              <a:spcBef>
                <a:spcPts val="0"/>
              </a:spcBef>
              <a:spcAft>
                <a:spcPts val="0"/>
              </a:spcAft>
              <a:buClr>
                <a:schemeClr val="dk1"/>
              </a:buClr>
              <a:buSzPts val="800"/>
              <a:buFont typeface="Twentieth Century"/>
              <a:buNone/>
            </a:pPr>
            <a:endParaRPr sz="800">
              <a:solidFill>
                <a:schemeClr val="dk1"/>
              </a:solidFill>
              <a:latin typeface="Avenir"/>
              <a:ea typeface="Avenir"/>
              <a:cs typeface="Avenir"/>
              <a:sym typeface="Avenir"/>
            </a:endParaRPr>
          </a:p>
          <a:p>
            <a:pPr marL="228600" marR="0" lvl="0" indent="-177800" algn="l" rtl="0">
              <a:spcBef>
                <a:spcPts val="0"/>
              </a:spcBef>
              <a:spcAft>
                <a:spcPts val="0"/>
              </a:spcAft>
              <a:buClr>
                <a:schemeClr val="dk1"/>
              </a:buClr>
              <a:buSzPts val="800"/>
              <a:buFont typeface="Twentieth Century"/>
              <a:buNone/>
            </a:pPr>
            <a:endParaRPr sz="800">
              <a:solidFill>
                <a:schemeClr val="dk1"/>
              </a:solidFill>
              <a:latin typeface="Avenir"/>
              <a:ea typeface="Avenir"/>
              <a:cs typeface="Avenir"/>
              <a:sym typeface="Avenir"/>
            </a:endParaRPr>
          </a:p>
          <a:p>
            <a:pPr marL="285750" lvl="0" indent="-285750" algn="l" rtl="0">
              <a:spcBef>
                <a:spcPts val="0"/>
              </a:spcBef>
              <a:spcAft>
                <a:spcPts val="0"/>
              </a:spcAft>
              <a:buClr>
                <a:schemeClr val="dk1"/>
              </a:buClr>
              <a:buSzPts val="1100"/>
              <a:buFont typeface="Twentieth Century"/>
              <a:buAutoNum type="arabicPeriod"/>
            </a:pPr>
            <a:r>
              <a:rPr lang="en-US" sz="1100">
                <a:solidFill>
                  <a:schemeClr val="dk1"/>
                </a:solidFill>
                <a:latin typeface="Avenir"/>
                <a:ea typeface="Avenir"/>
                <a:cs typeface="Avenir"/>
                <a:sym typeface="Avenir"/>
              </a:rPr>
              <a:t>Increase staff capacity in literacy instruction</a:t>
            </a:r>
            <a:endParaRPr sz="1100">
              <a:solidFill>
                <a:schemeClr val="dk1"/>
              </a:solidFill>
              <a:latin typeface="Avenir"/>
              <a:ea typeface="Avenir"/>
              <a:cs typeface="Avenir"/>
              <a:sym typeface="Avenir"/>
            </a:endParaRPr>
          </a:p>
          <a:p>
            <a:pPr marL="228600" marR="0" lvl="0" indent="-177800" algn="l" rtl="0">
              <a:spcBef>
                <a:spcPts val="0"/>
              </a:spcBef>
              <a:spcAft>
                <a:spcPts val="0"/>
              </a:spcAft>
              <a:buClr>
                <a:schemeClr val="dk1"/>
              </a:buClr>
              <a:buSzPts val="800"/>
              <a:buFont typeface="Twentieth Century"/>
              <a:buNone/>
            </a:pPr>
            <a:endParaRPr sz="800">
              <a:solidFill>
                <a:schemeClr val="dk1"/>
              </a:solidFill>
              <a:latin typeface="Avenir"/>
              <a:ea typeface="Avenir"/>
              <a:cs typeface="Avenir"/>
              <a:sym typeface="Avenir"/>
            </a:endParaRPr>
          </a:p>
          <a:p>
            <a:pPr marL="228600" marR="0" lvl="0" indent="-177800" algn="l" rtl="0">
              <a:spcBef>
                <a:spcPts val="0"/>
              </a:spcBef>
              <a:spcAft>
                <a:spcPts val="0"/>
              </a:spcAft>
              <a:buClr>
                <a:schemeClr val="dk1"/>
              </a:buClr>
              <a:buSzPts val="800"/>
              <a:buFont typeface="Twentieth Century"/>
              <a:buNone/>
            </a:pPr>
            <a:endParaRPr sz="800">
              <a:solidFill>
                <a:schemeClr val="dk1"/>
              </a:solidFill>
              <a:latin typeface="Avenir"/>
              <a:ea typeface="Avenir"/>
              <a:cs typeface="Avenir"/>
              <a:sym typeface="Avenir"/>
            </a:endParaRPr>
          </a:p>
          <a:p>
            <a:pPr marL="228600" marR="0" lvl="0" indent="-177800" algn="l" rtl="0">
              <a:spcBef>
                <a:spcPts val="0"/>
              </a:spcBef>
              <a:spcAft>
                <a:spcPts val="0"/>
              </a:spcAft>
              <a:buClr>
                <a:schemeClr val="dk1"/>
              </a:buClr>
              <a:buSzPts val="800"/>
              <a:buFont typeface="Twentieth Century"/>
              <a:buNone/>
            </a:pPr>
            <a:endParaRPr sz="800">
              <a:solidFill>
                <a:schemeClr val="dk1"/>
              </a:solidFill>
              <a:latin typeface="Avenir"/>
              <a:ea typeface="Avenir"/>
              <a:cs typeface="Avenir"/>
              <a:sym typeface="Avenir"/>
            </a:endParaRPr>
          </a:p>
          <a:p>
            <a:pPr marL="228600" marR="0" lvl="0" indent="-177800" algn="l" rtl="0">
              <a:spcBef>
                <a:spcPts val="0"/>
              </a:spcBef>
              <a:spcAft>
                <a:spcPts val="0"/>
              </a:spcAft>
              <a:buClr>
                <a:schemeClr val="dk1"/>
              </a:buClr>
              <a:buSzPts val="800"/>
              <a:buFont typeface="Twentieth Century"/>
              <a:buNone/>
            </a:pPr>
            <a:endParaRPr sz="800">
              <a:solidFill>
                <a:schemeClr val="dk1"/>
              </a:solidFill>
              <a:latin typeface="Avenir"/>
              <a:ea typeface="Avenir"/>
              <a:cs typeface="Avenir"/>
              <a:sym typeface="Avenir"/>
            </a:endParaRPr>
          </a:p>
          <a:p>
            <a:pPr marL="285750" marR="0" lvl="0" indent="-285750" algn="l" rtl="0">
              <a:spcBef>
                <a:spcPts val="0"/>
              </a:spcBef>
              <a:spcAft>
                <a:spcPts val="0"/>
              </a:spcAft>
              <a:buClr>
                <a:schemeClr val="dk1"/>
              </a:buClr>
              <a:buSzPts val="1100"/>
              <a:buFont typeface="Twentieth Century"/>
              <a:buAutoNum type="arabicPeriod"/>
            </a:pPr>
            <a:r>
              <a:rPr lang="en-US" sz="1100">
                <a:solidFill>
                  <a:schemeClr val="dk1"/>
                </a:solidFill>
                <a:latin typeface="Avenir"/>
                <a:ea typeface="Avenir"/>
                <a:cs typeface="Avenir"/>
                <a:sym typeface="Avenir"/>
              </a:rPr>
              <a:t>Increase staff capacity in data analysis and usage for instructional decision-making</a:t>
            </a:r>
            <a:endParaRPr/>
          </a:p>
          <a:p>
            <a:pPr marL="0" marR="0" lvl="0" indent="0" algn="l" rtl="0">
              <a:spcBef>
                <a:spcPts val="0"/>
              </a:spcBef>
              <a:spcAft>
                <a:spcPts val="0"/>
              </a:spcAft>
              <a:buNone/>
            </a:pPr>
            <a:endParaRPr sz="1100">
              <a:solidFill>
                <a:schemeClr val="dk1"/>
              </a:solidFill>
              <a:latin typeface="Avenir"/>
              <a:ea typeface="Avenir"/>
              <a:cs typeface="Avenir"/>
              <a:sym typeface="Avenir"/>
            </a:endParaRPr>
          </a:p>
          <a:p>
            <a:pPr marL="0" marR="0" lvl="0" indent="0" algn="l" rtl="0">
              <a:spcBef>
                <a:spcPts val="0"/>
              </a:spcBef>
              <a:spcAft>
                <a:spcPts val="0"/>
              </a:spcAft>
              <a:buNone/>
            </a:pPr>
            <a:endParaRPr sz="1100">
              <a:solidFill>
                <a:schemeClr val="dk1"/>
              </a:solidFill>
              <a:latin typeface="Avenir"/>
              <a:ea typeface="Avenir"/>
              <a:cs typeface="Avenir"/>
              <a:sym typeface="Avenir"/>
            </a:endParaRPr>
          </a:p>
          <a:p>
            <a:pPr marL="285750" lvl="0" indent="-285750" algn="l" rtl="0">
              <a:spcBef>
                <a:spcPts val="0"/>
              </a:spcBef>
              <a:spcAft>
                <a:spcPts val="0"/>
              </a:spcAft>
              <a:buClr>
                <a:schemeClr val="dk1"/>
              </a:buClr>
              <a:buSzPts val="1100"/>
              <a:buFont typeface="Twentieth Century"/>
              <a:buAutoNum type="arabicPeriod"/>
            </a:pPr>
            <a:r>
              <a:rPr lang="en-US" sz="1100">
                <a:solidFill>
                  <a:schemeClr val="dk1"/>
                </a:solidFill>
                <a:latin typeface="Avenir"/>
                <a:ea typeface="Avenir"/>
                <a:cs typeface="Avenir"/>
                <a:sym typeface="Avenir"/>
              </a:rPr>
              <a:t>Increase STEM integration</a:t>
            </a:r>
            <a:endParaRPr>
              <a:solidFill>
                <a:schemeClr val="dk1"/>
              </a:solidFill>
            </a:endParaRPr>
          </a:p>
          <a:p>
            <a:pPr marL="0" marR="0" lvl="0" indent="0" algn="l" rtl="0">
              <a:spcBef>
                <a:spcPts val="0"/>
              </a:spcBef>
              <a:spcAft>
                <a:spcPts val="0"/>
              </a:spcAft>
              <a:buNone/>
            </a:pPr>
            <a:endParaRPr sz="1100">
              <a:solidFill>
                <a:schemeClr val="dk1"/>
              </a:solidFill>
              <a:latin typeface="Avenir"/>
              <a:ea typeface="Avenir"/>
              <a:cs typeface="Avenir"/>
              <a:sym typeface="Avenir"/>
            </a:endParaRPr>
          </a:p>
        </p:txBody>
      </p:sp>
      <p:sp>
        <p:nvSpPr>
          <p:cNvPr id="265" name="Google Shape;265;p7"/>
          <p:cNvSpPr txBox="1"/>
          <p:nvPr/>
        </p:nvSpPr>
        <p:spPr>
          <a:xfrm>
            <a:off x="2168275" y="96775"/>
            <a:ext cx="34359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chemeClr val="dk1"/>
                </a:solidFill>
                <a:latin typeface="Calibri"/>
                <a:ea typeface="Calibri"/>
                <a:cs typeface="Calibri"/>
                <a:sym typeface="Calibri"/>
              </a:rPr>
              <a:t>To foster a 21</a:t>
            </a:r>
            <a:r>
              <a:rPr lang="en-US" sz="1500" b="1" baseline="30000">
                <a:solidFill>
                  <a:schemeClr val="dk1"/>
                </a:solidFill>
                <a:latin typeface="Calibri"/>
                <a:ea typeface="Calibri"/>
                <a:cs typeface="Calibri"/>
                <a:sym typeface="Calibri"/>
              </a:rPr>
              <a:t>st</a:t>
            </a:r>
            <a:r>
              <a:rPr lang="en-US" sz="900" b="1">
                <a:solidFill>
                  <a:schemeClr val="dk1"/>
                </a:solidFill>
                <a:latin typeface="Calibri"/>
                <a:ea typeface="Calibri"/>
                <a:cs typeface="Calibri"/>
                <a:sym typeface="Calibri"/>
              </a:rPr>
              <a:t> century learning environment that integrates the community and school through a culture of mutual respect, high academic standards , and technology innovation.</a:t>
            </a:r>
            <a:r>
              <a:rPr lang="en-US" sz="900">
                <a:solidFill>
                  <a:schemeClr val="dk1"/>
                </a:solidFill>
                <a:latin typeface="Calibri"/>
                <a:ea typeface="Calibri"/>
                <a:cs typeface="Calibri"/>
                <a:sym typeface="Calibri"/>
              </a:rPr>
              <a:t> </a:t>
            </a:r>
            <a:endParaRPr>
              <a:latin typeface="Avenir"/>
              <a:ea typeface="Avenir"/>
              <a:cs typeface="Avenir"/>
              <a:sym typeface="Avenir"/>
            </a:endParaRPr>
          </a:p>
        </p:txBody>
      </p:sp>
      <p:sp>
        <p:nvSpPr>
          <p:cNvPr id="266" name="Google Shape;266;p7"/>
          <p:cNvSpPr txBox="1"/>
          <p:nvPr/>
        </p:nvSpPr>
        <p:spPr>
          <a:xfrm>
            <a:off x="7398800" y="96775"/>
            <a:ext cx="2689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rgbClr val="151515"/>
                </a:solidFill>
                <a:latin typeface="Calibri"/>
                <a:ea typeface="Calibri"/>
                <a:cs typeface="Calibri"/>
                <a:sym typeface="Calibri"/>
              </a:rPr>
              <a:t>To </a:t>
            </a:r>
            <a:r>
              <a:rPr lang="en-US" sz="900" b="1">
                <a:solidFill>
                  <a:schemeClr val="dk1"/>
                </a:solidFill>
                <a:latin typeface="Calibri"/>
                <a:ea typeface="Calibri"/>
                <a:cs typeface="Calibri"/>
                <a:sym typeface="Calibri"/>
              </a:rPr>
              <a:t>provide rigorous, innovative, and engaging learning experiences through diverse partnerships designed to cultivate fiscally responsible citizens who are college and career ready..</a:t>
            </a:r>
            <a:endParaRPr b="1">
              <a:latin typeface="Avenir"/>
              <a:ea typeface="Avenir"/>
              <a:cs typeface="Avenir"/>
              <a:sym typeface="Avenir"/>
            </a:endParaRPr>
          </a:p>
        </p:txBody>
      </p:sp>
      <p:sp>
        <p:nvSpPr>
          <p:cNvPr id="267" name="Google Shape;267;p7"/>
          <p:cNvSpPr txBox="1"/>
          <p:nvPr/>
        </p:nvSpPr>
        <p:spPr>
          <a:xfrm>
            <a:off x="4066200" y="6284325"/>
            <a:ext cx="504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Avenir"/>
                <a:ea typeface="Avenir"/>
                <a:cs typeface="Avenir"/>
                <a:sym typeface="Avenir"/>
              </a:rPr>
              <a:t>Revisions included from 12.14.22 Go Team Meeting</a:t>
            </a:r>
            <a:endParaRPr>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8"/>
          <p:cNvSpPr/>
          <p:nvPr/>
        </p:nvSpPr>
        <p:spPr>
          <a:xfrm>
            <a:off x="1524000" y="-27023"/>
            <a:ext cx="9144000" cy="358706"/>
          </a:xfrm>
          <a:prstGeom prst="rect">
            <a:avLst/>
          </a:prstGeom>
          <a:solidFill>
            <a:srgbClr val="F2F2F2"/>
          </a:solidFill>
          <a:ln>
            <a:noFill/>
          </a:ln>
        </p:spPr>
        <p:txBody>
          <a:bodyPr spcFirstLastPara="1" wrap="square" lIns="60000" tIns="29975" rIns="60000" bIns="29975" anchor="ctr" anchorCtr="0">
            <a:noAutofit/>
          </a:bodyPr>
          <a:lstStyle/>
          <a:p>
            <a:pPr marL="0" marR="0" lvl="0" indent="0" algn="ctr" rtl="0">
              <a:spcBef>
                <a:spcPts val="0"/>
              </a:spcBef>
              <a:spcAft>
                <a:spcPts val="0"/>
              </a:spcAft>
              <a:buNone/>
            </a:pPr>
            <a:endParaRPr sz="1181">
              <a:solidFill>
                <a:schemeClr val="lt1"/>
              </a:solidFill>
              <a:latin typeface="Avenir"/>
              <a:ea typeface="Avenir"/>
              <a:cs typeface="Avenir"/>
              <a:sym typeface="Avenir"/>
            </a:endParaRPr>
          </a:p>
        </p:txBody>
      </p:sp>
      <p:grpSp>
        <p:nvGrpSpPr>
          <p:cNvPr id="273" name="Google Shape;273;p8"/>
          <p:cNvGrpSpPr/>
          <p:nvPr/>
        </p:nvGrpSpPr>
        <p:grpSpPr>
          <a:xfrm>
            <a:off x="8986054" y="75288"/>
            <a:ext cx="238998" cy="241995"/>
            <a:chOff x="6665701" y="1263473"/>
            <a:chExt cx="364188" cy="368755"/>
          </a:xfrm>
        </p:grpSpPr>
        <p:sp>
          <p:nvSpPr>
            <p:cNvPr id="274" name="Google Shape;274;p8"/>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solidFill>
              <a:srgbClr val="009999"/>
            </a:solidFill>
            <a:ln>
              <a:noFill/>
            </a:ln>
          </p:spPr>
          <p:txBody>
            <a:bodyPr spcFirstLastPara="1" wrap="square" lIns="59975" tIns="59975" rIns="59975" bIns="59975" anchor="ctr" anchorCtr="0">
              <a:noAutofit/>
            </a:bodyPr>
            <a:lstStyle/>
            <a:p>
              <a:pPr marL="0" marR="0" lvl="0" indent="0" algn="l" rtl="0">
                <a:spcBef>
                  <a:spcPts val="0"/>
                </a:spcBef>
                <a:spcAft>
                  <a:spcPts val="0"/>
                </a:spcAft>
                <a:buNone/>
              </a:pPr>
              <a:endParaRPr sz="1050">
                <a:solidFill>
                  <a:schemeClr val="dk1"/>
                </a:solidFill>
                <a:latin typeface="Avenir"/>
                <a:ea typeface="Avenir"/>
                <a:cs typeface="Avenir"/>
                <a:sym typeface="Avenir"/>
              </a:endParaRPr>
            </a:p>
          </p:txBody>
        </p:sp>
        <p:sp>
          <p:nvSpPr>
            <p:cNvPr id="275" name="Google Shape;275;p8"/>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solidFill>
              <a:srgbClr val="009999"/>
            </a:solidFill>
            <a:ln>
              <a:noFill/>
            </a:ln>
          </p:spPr>
          <p:txBody>
            <a:bodyPr spcFirstLastPara="1" wrap="square" lIns="59975" tIns="59975" rIns="59975" bIns="59975" anchor="ctr" anchorCtr="0">
              <a:noAutofit/>
            </a:bodyPr>
            <a:lstStyle/>
            <a:p>
              <a:pPr marL="0" marR="0" lvl="0" indent="0" algn="l" rtl="0">
                <a:spcBef>
                  <a:spcPts val="0"/>
                </a:spcBef>
                <a:spcAft>
                  <a:spcPts val="0"/>
                </a:spcAft>
                <a:buNone/>
              </a:pPr>
              <a:endParaRPr sz="1050">
                <a:solidFill>
                  <a:schemeClr val="dk1"/>
                </a:solidFill>
                <a:latin typeface="Avenir"/>
                <a:ea typeface="Avenir"/>
                <a:cs typeface="Avenir"/>
                <a:sym typeface="Avenir"/>
              </a:endParaRPr>
            </a:p>
          </p:txBody>
        </p:sp>
        <p:sp>
          <p:nvSpPr>
            <p:cNvPr id="276" name="Google Shape;276;p8"/>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solidFill>
              <a:srgbClr val="009999"/>
            </a:solidFill>
            <a:ln>
              <a:noFill/>
            </a:ln>
          </p:spPr>
          <p:txBody>
            <a:bodyPr spcFirstLastPara="1" wrap="square" lIns="59975" tIns="59975" rIns="59975" bIns="59975" anchor="ctr" anchorCtr="0">
              <a:noAutofit/>
            </a:bodyPr>
            <a:lstStyle/>
            <a:p>
              <a:pPr marL="0" marR="0" lvl="0" indent="0" algn="l" rtl="0">
                <a:spcBef>
                  <a:spcPts val="0"/>
                </a:spcBef>
                <a:spcAft>
                  <a:spcPts val="0"/>
                </a:spcAft>
                <a:buNone/>
              </a:pPr>
              <a:endParaRPr sz="1050">
                <a:solidFill>
                  <a:schemeClr val="dk1"/>
                </a:solidFill>
                <a:latin typeface="Avenir"/>
                <a:ea typeface="Avenir"/>
                <a:cs typeface="Avenir"/>
                <a:sym typeface="Avenir"/>
              </a:endParaRPr>
            </a:p>
          </p:txBody>
        </p:sp>
      </p:grpSp>
      <p:sp>
        <p:nvSpPr>
          <p:cNvPr id="277" name="Google Shape;277;p8"/>
          <p:cNvSpPr/>
          <p:nvPr/>
        </p:nvSpPr>
        <p:spPr>
          <a:xfrm>
            <a:off x="9326767" y="75288"/>
            <a:ext cx="5459" cy="241995"/>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75" tIns="59975" rIns="59975" bIns="59975" anchor="ctr" anchorCtr="0">
            <a:noAutofit/>
          </a:bodyPr>
          <a:lstStyle/>
          <a:p>
            <a:pPr marL="0" marR="0" lvl="0" indent="0" algn="l" rtl="0">
              <a:spcBef>
                <a:spcPts val="0"/>
              </a:spcBef>
              <a:spcAft>
                <a:spcPts val="0"/>
              </a:spcAft>
              <a:buNone/>
            </a:pPr>
            <a:endParaRPr sz="1050">
              <a:solidFill>
                <a:schemeClr val="dk1"/>
              </a:solidFill>
              <a:latin typeface="Avenir"/>
              <a:ea typeface="Avenir"/>
              <a:cs typeface="Avenir"/>
              <a:sym typeface="Avenir"/>
            </a:endParaRPr>
          </a:p>
        </p:txBody>
      </p:sp>
      <p:sp>
        <p:nvSpPr>
          <p:cNvPr id="278" name="Google Shape;278;p8"/>
          <p:cNvSpPr/>
          <p:nvPr/>
        </p:nvSpPr>
        <p:spPr>
          <a:xfrm>
            <a:off x="8713317" y="2285"/>
            <a:ext cx="1940719" cy="358706"/>
          </a:xfrm>
          <a:prstGeom prst="roundRect">
            <a:avLst>
              <a:gd name="adj" fmla="val 0"/>
            </a:avLst>
          </a:prstGeom>
          <a:noFill/>
          <a:ln>
            <a:noFill/>
          </a:ln>
        </p:spPr>
        <p:txBody>
          <a:bodyPr spcFirstLastPara="1" wrap="square" lIns="59975" tIns="59975" rIns="59975" bIns="59975" anchor="ctr" anchorCtr="0">
            <a:noAutofit/>
          </a:bodyPr>
          <a:lstStyle/>
          <a:p>
            <a:pPr marL="0" marR="0" lvl="0" indent="0" algn="r" rtl="0">
              <a:spcBef>
                <a:spcPts val="0"/>
              </a:spcBef>
              <a:spcAft>
                <a:spcPts val="0"/>
              </a:spcAft>
              <a:buNone/>
            </a:pPr>
            <a:r>
              <a:rPr lang="en-US" sz="1050" b="1">
                <a:solidFill>
                  <a:schemeClr val="dk1"/>
                </a:solidFill>
                <a:latin typeface="Avenir"/>
                <a:ea typeface="Avenir"/>
                <a:cs typeface="Avenir"/>
                <a:sym typeface="Avenir"/>
              </a:rPr>
              <a:t>Needs Assessment</a:t>
            </a:r>
            <a:endParaRPr sz="1050" b="1">
              <a:solidFill>
                <a:schemeClr val="dk1"/>
              </a:solidFill>
              <a:latin typeface="Avenir"/>
              <a:ea typeface="Avenir"/>
              <a:cs typeface="Avenir"/>
              <a:sym typeface="Avenir"/>
            </a:endParaRPr>
          </a:p>
        </p:txBody>
      </p:sp>
      <p:sp>
        <p:nvSpPr>
          <p:cNvPr id="279" name="Google Shape;279;p8"/>
          <p:cNvSpPr/>
          <p:nvPr/>
        </p:nvSpPr>
        <p:spPr>
          <a:xfrm>
            <a:off x="2095500" y="428625"/>
            <a:ext cx="2982578" cy="358706"/>
          </a:xfrm>
          <a:prstGeom prst="roundRect">
            <a:avLst>
              <a:gd name="adj" fmla="val 0"/>
            </a:avLst>
          </a:prstGeom>
          <a:noFill/>
          <a:ln>
            <a:noFill/>
          </a:ln>
        </p:spPr>
        <p:txBody>
          <a:bodyPr spcFirstLastPara="1" wrap="square" lIns="59975" tIns="59975" rIns="59975" bIns="59975" anchor="ctr" anchorCtr="0">
            <a:noAutofit/>
          </a:bodyPr>
          <a:lstStyle/>
          <a:p>
            <a:pPr marL="0" marR="0" lvl="0" indent="0" algn="l" rtl="0">
              <a:spcBef>
                <a:spcPts val="0"/>
              </a:spcBef>
              <a:spcAft>
                <a:spcPts val="0"/>
              </a:spcAft>
              <a:buNone/>
            </a:pPr>
            <a:endParaRPr sz="1400" b="1">
              <a:solidFill>
                <a:schemeClr val="dk1"/>
              </a:solidFill>
              <a:latin typeface="Avenir"/>
              <a:ea typeface="Avenir"/>
              <a:cs typeface="Avenir"/>
              <a:sym typeface="Avenir"/>
            </a:endParaRPr>
          </a:p>
        </p:txBody>
      </p:sp>
      <p:graphicFrame>
        <p:nvGraphicFramePr>
          <p:cNvPr id="280" name="Google Shape;280;p8"/>
          <p:cNvGraphicFramePr/>
          <p:nvPr/>
        </p:nvGraphicFramePr>
        <p:xfrm>
          <a:off x="1536223" y="372416"/>
          <a:ext cx="3000000" cy="3000000"/>
        </p:xfrm>
        <a:graphic>
          <a:graphicData uri="http://schemas.openxmlformats.org/drawingml/2006/table">
            <a:tbl>
              <a:tblPr>
                <a:noFill/>
                <a:tableStyleId>{622C0E5A-907B-4E59-BCE6-2F36A3F65E94}</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97425">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solidFill>
                            <a:schemeClr val="lt1"/>
                          </a:solidFill>
                        </a:rPr>
                        <a:t>Strengths</a:t>
                      </a:r>
                      <a:endParaRPr sz="1000" b="1" u="none" strike="noStrike" cap="none">
                        <a:solidFill>
                          <a:schemeClr val="lt1"/>
                        </a:solidFill>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solidFill>
                            <a:schemeClr val="lt1"/>
                          </a:solidFill>
                        </a:rPr>
                        <a:t>Opportunities/Challenges</a:t>
                      </a:r>
                      <a:endParaRPr sz="1000" b="1" u="none" strike="noStrike" cap="none">
                        <a:solidFill>
                          <a:schemeClr val="lt1"/>
                        </a:solidFill>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extLst>
                  <a:ext uri="{0D108BD9-81ED-4DB2-BD59-A6C34878D82A}">
                    <a16:rowId xmlns:a16="http://schemas.microsoft.com/office/drawing/2014/main" val="10000"/>
                  </a:ext>
                </a:extLst>
              </a:tr>
              <a:tr h="502225">
                <a:tc>
                  <a:txBody>
                    <a:bodyPr/>
                    <a:lstStyle/>
                    <a:p>
                      <a:pPr marL="0" marR="0" lvl="0" indent="0" algn="l"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- 3rd and 4th grade students performed better in Math than in ELA on the 2022 GMAS, with 45% of 3rd graders scoring developing and above, and with 4th graders scoring 33% compared to 28% of 3rd graders in ELA and 29% of 4th graders in ELA.</a:t>
                      </a:r>
                      <a:endParaRPr sz="1000" b="1" i="0" u="none" strike="noStrike" cap="none">
                        <a:solidFill>
                          <a:schemeClr val="dk1"/>
                        </a:solidFill>
                        <a:latin typeface="Calibri"/>
                        <a:ea typeface="Calibri"/>
                        <a:cs typeface="Calibri"/>
                        <a:sym typeface="Calibri"/>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Calibri"/>
                          <a:ea typeface="Calibri"/>
                          <a:cs typeface="Calibri"/>
                          <a:sym typeface="Calibri"/>
                        </a:rPr>
                        <a:t>--To decrease the number of students, in grades 3-5, who score in the beginning level and increase the number of students who score in both the developing and proficient categories on the 2023 GMAS</a:t>
                      </a:r>
                      <a:endParaRPr sz="1000" b="1" u="none" strike="noStrike" cap="none">
                        <a:solidFill>
                          <a:schemeClr val="dk1"/>
                        </a:solidFill>
                        <a:latin typeface="Calibri"/>
                        <a:ea typeface="Calibri"/>
                        <a:cs typeface="Calibri"/>
                        <a:sym typeface="Calibri"/>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02225">
                <a:tc>
                  <a:txBody>
                    <a:bodyPr/>
                    <a:lstStyle/>
                    <a:p>
                      <a:pPr marL="0" marR="0" lvl="0" indent="0" algn="l"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 5th grade students outperformed 3rd and 4th graders in ELA, with 47% of the students performing in developing or above</a:t>
                      </a:r>
                      <a:endParaRPr sz="1000" b="1" u="none" strike="noStrike" cap="none">
                        <a:latin typeface="Calibri"/>
                        <a:ea typeface="Calibri"/>
                        <a:cs typeface="Calibri"/>
                        <a:sym typeface="Calibri"/>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b="1" u="none" strike="noStrike" cap="none">
                          <a:solidFill>
                            <a:schemeClr val="dk1"/>
                          </a:solidFill>
                          <a:latin typeface="Calibri"/>
                          <a:ea typeface="Calibri"/>
                          <a:cs typeface="Calibri"/>
                          <a:sym typeface="Calibri"/>
                        </a:rPr>
                        <a:t>-- The 2018-2019 ADA was 93% and the 2021-2022 decreased to  88%.  Our opportunity is  to increase our average daily attendance rate by 5%, from 88% to 93%.</a:t>
                      </a:r>
                      <a:endParaRPr sz="1000" b="1" u="none" strike="noStrike" cap="none">
                        <a:solidFill>
                          <a:schemeClr val="dk1"/>
                        </a:solidFill>
                        <a:latin typeface="Calibri"/>
                        <a:ea typeface="Calibri"/>
                        <a:cs typeface="Calibri"/>
                        <a:sym typeface="Calibri"/>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54625">
                <a:tc>
                  <a:txBody>
                    <a:bodyPr/>
                    <a:lstStyle/>
                    <a:p>
                      <a:pPr marL="0" marR="0" lvl="0" indent="0" algn="l" rtl="0">
                        <a:lnSpc>
                          <a:spcPct val="100000"/>
                        </a:lnSpc>
                        <a:spcBef>
                          <a:spcPts val="0"/>
                        </a:spcBef>
                        <a:spcAft>
                          <a:spcPts val="0"/>
                        </a:spcAft>
                        <a:buClr>
                          <a:schemeClr val="dk1"/>
                        </a:buClr>
                        <a:buSzPts val="1000"/>
                        <a:buFont typeface="Calibri"/>
                        <a:buNone/>
                      </a:pPr>
                      <a:r>
                        <a:rPr lang="en-US" sz="1000" b="1" u="none" strike="noStrike" cap="none">
                          <a:solidFill>
                            <a:schemeClr val="dk1"/>
                          </a:solidFill>
                          <a:latin typeface="Calibri"/>
                          <a:ea typeface="Calibri"/>
                          <a:cs typeface="Calibri"/>
                          <a:sym typeface="Calibri"/>
                        </a:rPr>
                        <a:t>- We had the least amount of change of 5th grade students scoring proficient in science from 2019 GMAS to 2022 GMAS.  In 2019, 21.6% of students scored in proficient or above and in 2022, 18.6% of students scored in proficient of above on the 2022 GMAS.</a:t>
                      </a:r>
                      <a:endParaRPr sz="1000" b="1" u="none" strike="noStrike" cap="none">
                        <a:latin typeface="Calibri"/>
                        <a:ea typeface="Calibri"/>
                        <a:cs typeface="Calibri"/>
                        <a:sym typeface="Calibri"/>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Calibri"/>
                          <a:ea typeface="Calibri"/>
                          <a:cs typeface="Calibri"/>
                          <a:sym typeface="Calibri"/>
                        </a:rPr>
                        <a:t>-</a:t>
                      </a:r>
                      <a:endParaRPr sz="1000" b="1" u="none" strike="noStrike" cap="none">
                        <a:solidFill>
                          <a:schemeClr val="dk1"/>
                        </a:solidFill>
                        <a:latin typeface="Calibri"/>
                        <a:ea typeface="Calibri"/>
                        <a:cs typeface="Calibri"/>
                        <a:sym typeface="Calibri"/>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59425">
                <a:tc>
                  <a:txBody>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-J.W. Dobbs is recently STEM Certified. All teachers continued to actively integrate STEM across all core content areas (Reading, ELA, Math, Science and Social Studies). 100% of students in grades K-5 participated in at least 3 Problem/Project Based Learning Units.  As teachers continued to integrate STEM the school expanded students' exposure in extra-curricular activities in STEM via coding and robotics competitions and STEM clubs</a:t>
                      </a:r>
                      <a:endParaRPr sz="1000" b="1" u="none" strike="noStrike" cap="none">
                        <a:solidFill>
                          <a:schemeClr val="dk1"/>
                        </a:solidFill>
                        <a:latin typeface="Calibri"/>
                        <a:ea typeface="Calibri"/>
                        <a:cs typeface="Calibri"/>
                        <a:sym typeface="Calibri"/>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--To Integrate STEM into extended core areas (Music, PE, Art)</a:t>
                      </a:r>
                      <a:endParaRPr sz="1000" b="1" u="none" strike="noStrike" cap="none">
                        <a:latin typeface="Calibri"/>
                        <a:ea typeface="Calibri"/>
                        <a:cs typeface="Calibri"/>
                        <a:sym typeface="Calibri"/>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8375">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solidFill>
                          <a:schemeClr val="dk1"/>
                        </a:solidFill>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solidFill>
                          <a:schemeClr val="dk1"/>
                        </a:solidFill>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281" name="Google Shape;281;p8"/>
          <p:cNvGraphicFramePr/>
          <p:nvPr/>
        </p:nvGraphicFramePr>
        <p:xfrm>
          <a:off x="1528305" y="3175733"/>
          <a:ext cx="3000000" cy="3000000"/>
        </p:xfrm>
        <a:graphic>
          <a:graphicData uri="http://schemas.openxmlformats.org/drawingml/2006/table">
            <a:tbl>
              <a:tblPr>
                <a:noFill/>
                <a:tableStyleId>{622C0E5A-907B-4E59-BCE6-2F36A3F65E94}</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97425">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t>Our Overarching Needs</a:t>
                      </a:r>
                      <a:endParaRPr sz="1000" b="1" u="none" strike="noStrike" cap="none"/>
                    </a:p>
                  </a:txBody>
                  <a:tcPr marL="45000" marR="45000" marT="22500" marB="22500">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54625">
                <a:tc>
                  <a:txBody>
                    <a:bodyPr/>
                    <a:lstStyle/>
                    <a:p>
                      <a:pPr marL="0" marR="0" lvl="0" indent="0" algn="l" rtl="0">
                        <a:lnSpc>
                          <a:spcPct val="100000"/>
                        </a:lnSpc>
                        <a:spcBef>
                          <a:spcPts val="0"/>
                        </a:spcBef>
                        <a:spcAft>
                          <a:spcPts val="0"/>
                        </a:spcAft>
                        <a:buClr>
                          <a:schemeClr val="dk1"/>
                        </a:buClr>
                        <a:buSzPts val="1000"/>
                        <a:buFont typeface="Arial"/>
                        <a:buNone/>
                      </a:pPr>
                      <a:r>
                        <a:rPr lang="en-US" sz="1000" b="1" u="none" strike="noStrike" cap="none"/>
                        <a:t>Literacy:</a:t>
                      </a:r>
                      <a:endParaRPr/>
                    </a:p>
                    <a:p>
                      <a:pPr marL="0" marR="0" lvl="0" indent="0" algn="l" rtl="0">
                        <a:lnSpc>
                          <a:spcPct val="100000"/>
                        </a:lnSpc>
                        <a:spcBef>
                          <a:spcPts val="0"/>
                        </a:spcBef>
                        <a:spcAft>
                          <a:spcPts val="0"/>
                        </a:spcAft>
                        <a:buClr>
                          <a:schemeClr val="dk1"/>
                        </a:buClr>
                        <a:buSzPts val="1000"/>
                        <a:buFont typeface="Calibri"/>
                        <a:buNone/>
                      </a:pPr>
                      <a:r>
                        <a:rPr lang="en-US" sz="1000" b="1" i="0" u="none" strike="noStrike" cap="none">
                          <a:latin typeface="Calibri"/>
                          <a:ea typeface="Calibri"/>
                          <a:cs typeface="Calibri"/>
                          <a:sym typeface="Calibri"/>
                        </a:rPr>
                        <a:t>Students show high growth in MAP Literacy, but need more proficient achievement scores on GMAS </a:t>
                      </a:r>
                      <a:endParaRPr/>
                    </a:p>
                  </a:txBody>
                  <a:tcPr marL="45000" marR="45000" marT="22500" marB="22500">
                    <a:solidFill>
                      <a:srgbClr val="009999">
                        <a:alpha val="40000"/>
                      </a:srgbClr>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b="1" u="none" strike="noStrike" cap="none"/>
                        <a:t>Numeracy</a:t>
                      </a:r>
                      <a:r>
                        <a:rPr lang="en-US" sz="900" b="1" u="none" strike="noStrike" cap="none"/>
                        <a:t>:</a:t>
                      </a:r>
                      <a:endParaRPr/>
                    </a:p>
                    <a:p>
                      <a:pPr marL="0" marR="0" lvl="0" indent="0" algn="l" rtl="0">
                        <a:lnSpc>
                          <a:spcPct val="100000"/>
                        </a:lnSpc>
                        <a:spcBef>
                          <a:spcPts val="0"/>
                        </a:spcBef>
                        <a:spcAft>
                          <a:spcPts val="0"/>
                        </a:spcAft>
                        <a:buClr>
                          <a:schemeClr val="dk1"/>
                        </a:buClr>
                        <a:buSzPts val="1000"/>
                        <a:buFont typeface="Arial"/>
                        <a:buNone/>
                      </a:pPr>
                      <a:r>
                        <a:rPr lang="en-US" sz="1000" b="1" u="none" strike="noStrike" cap="none"/>
                        <a:t>Students show high growth in MAP Mathematics, but need more proficient achievement scores on GMAS</a:t>
                      </a:r>
                      <a:endParaRPr/>
                    </a:p>
                  </a:txBody>
                  <a:tcPr marL="45000" marR="45000" marT="22500" marB="22500">
                    <a:solidFill>
                      <a:srgbClr val="009999">
                        <a:alpha val="28627"/>
                      </a:srgbClr>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b="1" u="none" strike="noStrike" cap="none"/>
                        <a:t>Whole Child &amp; Student Support</a:t>
                      </a:r>
                      <a:endParaRPr/>
                    </a:p>
                    <a:p>
                      <a:pPr marL="0" marR="0" lvl="0" indent="0" algn="l" rtl="0">
                        <a:lnSpc>
                          <a:spcPct val="100000"/>
                        </a:lnSpc>
                        <a:spcBef>
                          <a:spcPts val="0"/>
                        </a:spcBef>
                        <a:spcAft>
                          <a:spcPts val="0"/>
                        </a:spcAft>
                        <a:buClr>
                          <a:schemeClr val="dk1"/>
                        </a:buClr>
                        <a:buSzPts val="1000"/>
                        <a:buFont typeface="Arial"/>
                        <a:buNone/>
                      </a:pPr>
                      <a:r>
                        <a:rPr lang="en-US" sz="1000" b="1" u="none" strike="noStrike" cap="none"/>
                        <a:t>Student absenteeism is increasing despite school student incentive efforts.</a:t>
                      </a:r>
                      <a:endParaRPr/>
                    </a:p>
                  </a:txBody>
                  <a:tcPr marL="45000" marR="45000" marT="22500" marB="22500">
                    <a:solidFill>
                      <a:srgbClr val="009999">
                        <a:alpha val="20000"/>
                      </a:srgbClr>
                    </a:solidFill>
                  </a:tcPr>
                </a:tc>
                <a:extLst>
                  <a:ext uri="{0D108BD9-81ED-4DB2-BD59-A6C34878D82A}">
                    <a16:rowId xmlns:a16="http://schemas.microsoft.com/office/drawing/2014/main" val="10001"/>
                  </a:ext>
                </a:extLst>
              </a:tr>
            </a:tbl>
          </a:graphicData>
        </a:graphic>
      </p:graphicFrame>
      <p:graphicFrame>
        <p:nvGraphicFramePr>
          <p:cNvPr id="282" name="Google Shape;282;p8"/>
          <p:cNvGraphicFramePr/>
          <p:nvPr/>
        </p:nvGraphicFramePr>
        <p:xfrm>
          <a:off x="1547446" y="5641272"/>
          <a:ext cx="3000000" cy="3000000"/>
        </p:xfrm>
        <a:graphic>
          <a:graphicData uri="http://schemas.openxmlformats.org/drawingml/2006/table">
            <a:tbl>
              <a:tblPr>
                <a:noFill/>
                <a:tableStyleId>{622C0E5A-907B-4E59-BCE6-2F36A3F65E94}</a:tableStyleId>
              </a:tblPr>
              <a:tblGrid>
                <a:gridCol w="3032125">
                  <a:extLst>
                    <a:ext uri="{9D8B030D-6E8A-4147-A177-3AD203B41FA5}">
                      <a16:colId xmlns:a16="http://schemas.microsoft.com/office/drawing/2014/main" val="20000"/>
                    </a:ext>
                  </a:extLst>
                </a:gridCol>
                <a:gridCol w="3043350">
                  <a:extLst>
                    <a:ext uri="{9D8B030D-6E8A-4147-A177-3AD203B41FA5}">
                      <a16:colId xmlns:a16="http://schemas.microsoft.com/office/drawing/2014/main" val="20001"/>
                    </a:ext>
                  </a:extLst>
                </a:gridCol>
                <a:gridCol w="3043350">
                  <a:extLst>
                    <a:ext uri="{9D8B030D-6E8A-4147-A177-3AD203B41FA5}">
                      <a16:colId xmlns:a16="http://schemas.microsoft.com/office/drawing/2014/main" val="20002"/>
                    </a:ext>
                  </a:extLst>
                </a:gridCol>
              </a:tblGrid>
              <a:tr h="349825">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t>Literacy Problem Statement</a:t>
                      </a:r>
                      <a:endParaRPr sz="1000" b="1" u="none" strike="noStrike" cap="none"/>
                    </a:p>
                  </a:txBody>
                  <a:tcPr marL="45000" marR="45000" marT="22500" marB="22500">
                    <a:lnB w="12700" cap="flat" cmpd="sng">
                      <a:solidFill>
                        <a:schemeClr val="lt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t>Numeracy Problem Statement</a:t>
                      </a:r>
                      <a:endParaRPr sz="1000" b="1" u="none" strike="noStrike" cap="none"/>
                    </a:p>
                  </a:txBody>
                  <a:tcPr marL="45000" marR="45000" marT="22500" marB="22500">
                    <a:lnB w="12700" cap="flat" cmpd="sng">
                      <a:solidFill>
                        <a:schemeClr val="lt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t>Whole Child &amp; Student Support Problem Statement</a:t>
                      </a:r>
                      <a:endParaRPr sz="1000" b="1" u="none" strike="noStrike" cap="none"/>
                    </a:p>
                  </a:txBody>
                  <a:tcPr marL="45000" marR="45000" marT="22500" marB="22500">
                    <a:lnB w="12700" cap="flat" cmpd="sng">
                      <a:solidFill>
                        <a:schemeClr val="lt1"/>
                      </a:solidFill>
                      <a:prstDash val="solid"/>
                      <a:round/>
                      <a:headEnd type="none" w="sm" len="sm"/>
                      <a:tailEnd type="none" w="sm" len="sm"/>
                    </a:lnB>
                    <a:solidFill>
                      <a:srgbClr val="009999"/>
                    </a:solidFill>
                  </a:tcPr>
                </a:tc>
                <a:extLst>
                  <a:ext uri="{0D108BD9-81ED-4DB2-BD59-A6C34878D82A}">
                    <a16:rowId xmlns:a16="http://schemas.microsoft.com/office/drawing/2014/main" val="10000"/>
                  </a:ext>
                </a:extLst>
              </a:tr>
              <a:tr h="807775">
                <a:tc>
                  <a:txBody>
                    <a:bodyPr/>
                    <a:lstStyle/>
                    <a:p>
                      <a:pPr marL="0" marR="0" lvl="0" indent="0" algn="l" rtl="0">
                        <a:lnSpc>
                          <a:spcPct val="100000"/>
                        </a:lnSpc>
                        <a:spcBef>
                          <a:spcPts val="0"/>
                        </a:spcBef>
                        <a:spcAft>
                          <a:spcPts val="0"/>
                        </a:spcAft>
                        <a:buClr>
                          <a:schemeClr val="dk1"/>
                        </a:buClr>
                        <a:buSzPts val="1000"/>
                        <a:buFont typeface="Calibri"/>
                        <a:buNone/>
                      </a:pPr>
                      <a:r>
                        <a:rPr lang="en-US" sz="1000" b="1" i="0" u="none" strike="noStrike" cap="none">
                          <a:latin typeface="Calibri"/>
                          <a:ea typeface="Calibri"/>
                          <a:cs typeface="Calibri"/>
                          <a:sym typeface="Calibri"/>
                        </a:rPr>
                        <a:t>46% of students demonstrated growth on the MAP Growth Reading assessment; however, 9% of students scored proficient and above on the Reading 2022 GMAS</a:t>
                      </a:r>
                      <a:endParaRPr sz="1000" b="1" u="none" strike="noStrike" cap="none"/>
                    </a:p>
                    <a:p>
                      <a:pPr marL="0" marR="0" lvl="0" indent="0" algn="l" rtl="0">
                        <a:lnSpc>
                          <a:spcPct val="100000"/>
                        </a:lnSpc>
                        <a:spcBef>
                          <a:spcPts val="0"/>
                        </a:spcBef>
                        <a:spcAft>
                          <a:spcPts val="0"/>
                        </a:spcAft>
                        <a:buClr>
                          <a:schemeClr val="dk1"/>
                        </a:buClr>
                        <a:buSzPts val="1000"/>
                        <a:buFont typeface="Arial"/>
                        <a:buNone/>
                      </a:pPr>
                      <a:endParaRPr sz="1000" b="1" u="none" strike="noStrike" cap="none"/>
                    </a:p>
                  </a:txBody>
                  <a:tcPr marL="45000" marR="45000" marT="22500" marB="22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40000"/>
                      </a:srgbClr>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b="1" u="none" strike="noStrike" cap="none"/>
                        <a:t>53% of students demonstrated growth on the MAP Growth Mathematics assessment; however, 7% of students scored proficient and above on the Math 2022 GMAS</a:t>
                      </a:r>
                      <a:endParaRPr sz="1000" b="1" u="none" strike="noStrike" cap="none"/>
                    </a:p>
                  </a:txBody>
                  <a:tcPr marL="45000" marR="45000" marT="22500" marB="22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8627"/>
                      </a:srgbClr>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b="1" i="0" u="none" strike="noStrike" cap="none">
                          <a:solidFill>
                            <a:schemeClr val="dk1"/>
                          </a:solidFill>
                          <a:latin typeface="Calibri"/>
                          <a:ea typeface="Calibri"/>
                          <a:cs typeface="Calibri"/>
                          <a:sym typeface="Calibri"/>
                        </a:rPr>
                        <a:t>The 2018-2019 ADA was 93% and the 2021-2022 decreased to  88% thus the overall chronic absenteeism rates have decreased by 5%.</a:t>
                      </a:r>
                      <a:endParaRPr/>
                    </a:p>
                  </a:txBody>
                  <a:tcPr marL="45000" marR="45000" marT="22500" marB="22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0000"/>
                      </a:srgbClr>
                    </a:solidFill>
                  </a:tcPr>
                </a:tc>
                <a:extLst>
                  <a:ext uri="{0D108BD9-81ED-4DB2-BD59-A6C34878D82A}">
                    <a16:rowId xmlns:a16="http://schemas.microsoft.com/office/drawing/2014/main" val="10001"/>
                  </a:ext>
                </a:extLst>
              </a:tr>
            </a:tbl>
          </a:graphicData>
        </a:graphic>
      </p:graphicFrame>
      <p:sp>
        <p:nvSpPr>
          <p:cNvPr id="283" name="Google Shape;283;p8"/>
          <p:cNvSpPr/>
          <p:nvPr/>
        </p:nvSpPr>
        <p:spPr>
          <a:xfrm>
            <a:off x="1524000" y="-28777"/>
            <a:ext cx="2982578" cy="358706"/>
          </a:xfrm>
          <a:prstGeom prst="roundRect">
            <a:avLst>
              <a:gd name="adj" fmla="val 0"/>
            </a:avLst>
          </a:prstGeom>
          <a:noFill/>
          <a:ln>
            <a:noFill/>
          </a:ln>
        </p:spPr>
        <p:txBody>
          <a:bodyPr spcFirstLastPara="1" wrap="square" lIns="59975" tIns="59975" rIns="59975" bIns="59975" anchor="ctr" anchorCtr="0">
            <a:noAutofit/>
          </a:bodyPr>
          <a:lstStyle/>
          <a:p>
            <a:pPr marL="0" marR="0" lvl="0" indent="0" algn="l" rtl="0">
              <a:spcBef>
                <a:spcPts val="0"/>
              </a:spcBef>
              <a:spcAft>
                <a:spcPts val="0"/>
              </a:spcAft>
              <a:buNone/>
            </a:pPr>
            <a:r>
              <a:rPr lang="en-US" sz="1375" b="1">
                <a:solidFill>
                  <a:schemeClr val="dk1"/>
                </a:solidFill>
                <a:latin typeface="Avenir"/>
                <a:ea typeface="Avenir"/>
                <a:cs typeface="Avenir"/>
                <a:sym typeface="Avenir"/>
              </a:rPr>
              <a:t>School Name: Dobbs Elementary</a:t>
            </a:r>
            <a:endParaRPr sz="1400" b="1">
              <a:solidFill>
                <a:schemeClr val="dk1"/>
              </a:solidFill>
              <a:latin typeface="Avenir"/>
              <a:ea typeface="Avenir"/>
              <a:cs typeface="Avenir"/>
              <a:sym typeface="Avenir"/>
            </a:endParaRPr>
          </a:p>
        </p:txBody>
      </p:sp>
      <p:sp>
        <p:nvSpPr>
          <p:cNvPr id="284" name="Google Shape;284;p8"/>
          <p:cNvSpPr txBox="1"/>
          <p:nvPr/>
        </p:nvSpPr>
        <p:spPr>
          <a:xfrm>
            <a:off x="4104815" y="5434552"/>
            <a:ext cx="3985846" cy="2654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25" u="sng">
                <a:solidFill>
                  <a:schemeClr val="dk1"/>
                </a:solidFill>
                <a:latin typeface="Avenir"/>
                <a:ea typeface="Avenir"/>
                <a:cs typeface="Avenir"/>
                <a:sym typeface="Avenir"/>
                <a:hlinkClick r:id="rId3">
                  <a:extLst>
                    <a:ext uri="{A12FA001-AC4F-418D-AE19-62706E023703}">
                      <ahyp:hlinkClr xmlns:ahyp="http://schemas.microsoft.com/office/drawing/2018/hyperlinkcolor" val="tx"/>
                    </a:ext>
                  </a:extLst>
                </a:hlinkClick>
              </a:rPr>
              <a:t>Jamboard Link</a:t>
            </a:r>
            <a:endParaRPr sz="1125">
              <a:solidFill>
                <a:schemeClr val="dk1"/>
              </a:solidFill>
              <a:latin typeface="Avenir"/>
              <a:ea typeface="Avenir"/>
              <a:cs typeface="Avenir"/>
              <a:sym typeface="Avenir"/>
            </a:endParaRPr>
          </a:p>
        </p:txBody>
      </p:sp>
      <p:sp>
        <p:nvSpPr>
          <p:cNvPr id="285" name="Google Shape;285;p8"/>
          <p:cNvSpPr/>
          <p:nvPr/>
        </p:nvSpPr>
        <p:spPr>
          <a:xfrm>
            <a:off x="8530227" y="4492474"/>
            <a:ext cx="1055077" cy="899468"/>
          </a:xfrm>
          <a:prstGeom prst="downArrow">
            <a:avLst>
              <a:gd name="adj1" fmla="val 50000"/>
              <a:gd name="adj2" fmla="val 50000"/>
            </a:avLst>
          </a:prstGeom>
          <a:solidFill>
            <a:schemeClr val="accent1"/>
          </a:solidFill>
          <a:ln w="12700" cap="flat" cmpd="sng">
            <a:solidFill>
              <a:srgbClr val="B197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25">
              <a:solidFill>
                <a:schemeClr val="lt1"/>
              </a:solidFill>
              <a:latin typeface="Avenir"/>
              <a:ea typeface="Avenir"/>
              <a:cs typeface="Avenir"/>
              <a:sym typeface="Avenir"/>
            </a:endParaRPr>
          </a:p>
        </p:txBody>
      </p:sp>
      <p:sp>
        <p:nvSpPr>
          <p:cNvPr id="286" name="Google Shape;286;p8"/>
          <p:cNvSpPr/>
          <p:nvPr/>
        </p:nvSpPr>
        <p:spPr>
          <a:xfrm>
            <a:off x="2489409" y="4541679"/>
            <a:ext cx="1055077" cy="899468"/>
          </a:xfrm>
          <a:prstGeom prst="downArrow">
            <a:avLst>
              <a:gd name="adj1" fmla="val 50000"/>
              <a:gd name="adj2" fmla="val 50000"/>
            </a:avLst>
          </a:prstGeom>
          <a:solidFill>
            <a:schemeClr val="accent1"/>
          </a:solidFill>
          <a:ln w="12700" cap="flat" cmpd="sng">
            <a:solidFill>
              <a:srgbClr val="B197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25">
              <a:solidFill>
                <a:schemeClr val="lt1"/>
              </a:solidFill>
              <a:latin typeface="Avenir"/>
              <a:ea typeface="Avenir"/>
              <a:cs typeface="Avenir"/>
              <a:sym typeface="Avenir"/>
            </a:endParaRPr>
          </a:p>
        </p:txBody>
      </p:sp>
      <p:sp>
        <p:nvSpPr>
          <p:cNvPr id="287" name="Google Shape;287;p8"/>
          <p:cNvSpPr/>
          <p:nvPr/>
        </p:nvSpPr>
        <p:spPr>
          <a:xfrm>
            <a:off x="5639015" y="4492597"/>
            <a:ext cx="1055077" cy="899468"/>
          </a:xfrm>
          <a:prstGeom prst="downArrow">
            <a:avLst>
              <a:gd name="adj1" fmla="val 50000"/>
              <a:gd name="adj2" fmla="val 50000"/>
            </a:avLst>
          </a:prstGeom>
          <a:solidFill>
            <a:schemeClr val="accent1"/>
          </a:solidFill>
          <a:ln w="12700" cap="flat" cmpd="sng">
            <a:solidFill>
              <a:srgbClr val="B197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25">
              <a:solidFill>
                <a:schemeClr val="lt1"/>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9"/>
          <p:cNvSpPr/>
          <p:nvPr/>
        </p:nvSpPr>
        <p:spPr>
          <a:xfrm>
            <a:off x="1524000" y="31610"/>
            <a:ext cx="9144000" cy="358706"/>
          </a:xfrm>
          <a:prstGeom prst="rect">
            <a:avLst/>
          </a:prstGeom>
          <a:solidFill>
            <a:srgbClr val="F2F2F2"/>
          </a:solidFill>
          <a:ln>
            <a:noFill/>
          </a:ln>
        </p:spPr>
        <p:txBody>
          <a:bodyPr spcFirstLastPara="1" wrap="square" lIns="60000" tIns="29975" rIns="60000" bIns="29975" anchor="ctr" anchorCtr="0">
            <a:noAutofit/>
          </a:bodyPr>
          <a:lstStyle/>
          <a:p>
            <a:pPr marL="0" marR="0" lvl="0" indent="0" algn="ctr" rtl="0">
              <a:spcBef>
                <a:spcPts val="0"/>
              </a:spcBef>
              <a:spcAft>
                <a:spcPts val="0"/>
              </a:spcAft>
              <a:buNone/>
            </a:pPr>
            <a:endParaRPr sz="1181">
              <a:solidFill>
                <a:schemeClr val="lt1"/>
              </a:solidFill>
              <a:latin typeface="Avenir"/>
              <a:ea typeface="Avenir"/>
              <a:cs typeface="Avenir"/>
              <a:sym typeface="Avenir"/>
            </a:endParaRPr>
          </a:p>
        </p:txBody>
      </p:sp>
      <p:sp>
        <p:nvSpPr>
          <p:cNvPr id="293" name="Google Shape;293;p9"/>
          <p:cNvSpPr/>
          <p:nvPr/>
        </p:nvSpPr>
        <p:spPr>
          <a:xfrm>
            <a:off x="9959789" y="89974"/>
            <a:ext cx="5459" cy="241978"/>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75" tIns="59975" rIns="59975" bIns="59975" anchor="ctr" anchorCtr="0">
            <a:noAutofit/>
          </a:bodyPr>
          <a:lstStyle/>
          <a:p>
            <a:pPr marL="0" marR="0" lvl="0" indent="0" algn="l" rtl="0">
              <a:spcBef>
                <a:spcPts val="0"/>
              </a:spcBef>
              <a:spcAft>
                <a:spcPts val="0"/>
              </a:spcAft>
              <a:buNone/>
            </a:pPr>
            <a:endParaRPr sz="1050">
              <a:solidFill>
                <a:schemeClr val="dk1"/>
              </a:solidFill>
              <a:latin typeface="Avenir"/>
              <a:ea typeface="Avenir"/>
              <a:cs typeface="Avenir"/>
              <a:sym typeface="Avenir"/>
            </a:endParaRPr>
          </a:p>
        </p:txBody>
      </p:sp>
      <p:sp>
        <p:nvSpPr>
          <p:cNvPr id="294" name="Google Shape;294;p9"/>
          <p:cNvSpPr/>
          <p:nvPr/>
        </p:nvSpPr>
        <p:spPr>
          <a:xfrm>
            <a:off x="9234059" y="33224"/>
            <a:ext cx="1232438" cy="358575"/>
          </a:xfrm>
          <a:prstGeom prst="roundRect">
            <a:avLst>
              <a:gd name="adj" fmla="val 0"/>
            </a:avLst>
          </a:prstGeom>
          <a:noFill/>
          <a:ln>
            <a:noFill/>
          </a:ln>
        </p:spPr>
        <p:txBody>
          <a:bodyPr spcFirstLastPara="1" wrap="square" lIns="59975" tIns="59975" rIns="59975" bIns="59975" anchor="ctr" anchorCtr="0">
            <a:noAutofit/>
          </a:bodyPr>
          <a:lstStyle/>
          <a:p>
            <a:pPr marL="0" marR="0" lvl="0" indent="0" algn="r" rtl="0">
              <a:spcBef>
                <a:spcPts val="0"/>
              </a:spcBef>
              <a:spcAft>
                <a:spcPts val="0"/>
              </a:spcAft>
              <a:buNone/>
            </a:pPr>
            <a:r>
              <a:rPr lang="en-US" sz="1050" b="1">
                <a:solidFill>
                  <a:schemeClr val="dk1"/>
                </a:solidFill>
                <a:latin typeface="Avenir"/>
                <a:ea typeface="Avenir"/>
                <a:cs typeface="Avenir"/>
                <a:sym typeface="Avenir"/>
              </a:rPr>
              <a:t>Goals </a:t>
            </a:r>
            <a:endParaRPr sz="1050" b="1">
              <a:solidFill>
                <a:schemeClr val="dk1"/>
              </a:solidFill>
              <a:latin typeface="Avenir"/>
              <a:ea typeface="Avenir"/>
              <a:cs typeface="Avenir"/>
              <a:sym typeface="Avenir"/>
            </a:endParaRPr>
          </a:p>
        </p:txBody>
      </p:sp>
      <p:sp>
        <p:nvSpPr>
          <p:cNvPr id="295" name="Google Shape;295;p9"/>
          <p:cNvSpPr/>
          <p:nvPr/>
        </p:nvSpPr>
        <p:spPr>
          <a:xfrm>
            <a:off x="1524000" y="40169"/>
            <a:ext cx="2982578" cy="358706"/>
          </a:xfrm>
          <a:prstGeom prst="roundRect">
            <a:avLst>
              <a:gd name="adj" fmla="val 0"/>
            </a:avLst>
          </a:prstGeom>
          <a:noFill/>
          <a:ln>
            <a:noFill/>
          </a:ln>
        </p:spPr>
        <p:txBody>
          <a:bodyPr spcFirstLastPara="1" wrap="square" lIns="59975" tIns="59975" rIns="59975" bIns="59975" anchor="ctr" anchorCtr="0">
            <a:noAutofit/>
          </a:bodyPr>
          <a:lstStyle/>
          <a:p>
            <a:pPr marL="0" marR="0" lvl="0" indent="0" algn="l" rtl="0">
              <a:spcBef>
                <a:spcPts val="0"/>
              </a:spcBef>
              <a:spcAft>
                <a:spcPts val="0"/>
              </a:spcAft>
              <a:buNone/>
            </a:pPr>
            <a:r>
              <a:rPr lang="en-US" sz="1375" b="1">
                <a:solidFill>
                  <a:schemeClr val="dk1"/>
                </a:solidFill>
                <a:latin typeface="Avenir"/>
                <a:ea typeface="Avenir"/>
                <a:cs typeface="Avenir"/>
                <a:sym typeface="Avenir"/>
              </a:rPr>
              <a:t>Dobbs Elementary</a:t>
            </a:r>
            <a:endParaRPr/>
          </a:p>
        </p:txBody>
      </p:sp>
      <p:graphicFrame>
        <p:nvGraphicFramePr>
          <p:cNvPr id="296" name="Google Shape;296;p9"/>
          <p:cNvGraphicFramePr/>
          <p:nvPr/>
        </p:nvGraphicFramePr>
        <p:xfrm>
          <a:off x="1524000" y="499972"/>
          <a:ext cx="3000000" cy="3000000"/>
        </p:xfrm>
        <a:graphic>
          <a:graphicData uri="http://schemas.openxmlformats.org/drawingml/2006/table">
            <a:tbl>
              <a:tblPr>
                <a:noFill/>
                <a:tableStyleId>{622C0E5A-907B-4E59-BCE6-2F36A3F65E94}</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05050">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Our Overarching Needs</a:t>
                      </a:r>
                      <a:endParaRPr sz="1000" u="none" strike="noStrike" cap="none"/>
                    </a:p>
                  </a:txBody>
                  <a:tcPr marL="45000" marR="45000" marT="22500" marB="22500">
                    <a:lnB w="12700" cap="flat" cmpd="sng">
                      <a:solidFill>
                        <a:schemeClr val="lt1"/>
                      </a:solidFill>
                      <a:prstDash val="solid"/>
                      <a:round/>
                      <a:headEnd type="none" w="sm" len="sm"/>
                      <a:tailEnd type="none" w="sm" len="sm"/>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0075">
                <a:tc>
                  <a:txBody>
                    <a:bodyPr/>
                    <a:lstStyle/>
                    <a:p>
                      <a:pPr marL="0" marR="0" lvl="0" indent="0" algn="ctr" rtl="0">
                        <a:lnSpc>
                          <a:spcPct val="100000"/>
                        </a:lnSpc>
                        <a:spcBef>
                          <a:spcPts val="0"/>
                        </a:spcBef>
                        <a:spcAft>
                          <a:spcPts val="0"/>
                        </a:spcAft>
                        <a:buClr>
                          <a:schemeClr val="dk1"/>
                        </a:buClr>
                        <a:buSzPts val="1000"/>
                        <a:buFont typeface="Arial"/>
                        <a:buNone/>
                      </a:pPr>
                      <a:r>
                        <a:rPr lang="en-US" sz="1200" b="1" u="none" strike="noStrike" cap="none"/>
                        <a:t>LITERACY</a:t>
                      </a:r>
                      <a:endParaRPr/>
                    </a:p>
                    <a:p>
                      <a:pPr marL="0" marR="0" lvl="0" indent="0" algn="ctr"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Students show high growth in Literacy, but need more proficient achievement scores on MAP achievement scores</a:t>
                      </a:r>
                      <a:endParaRPr sz="1200" b="1" u="none" strike="noStrike" cap="none"/>
                    </a:p>
                  </a:txBody>
                  <a:tcPr marL="45000" marR="45000" marT="22500" marB="22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40000"/>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200" b="1" u="none" strike="noStrike" cap="none"/>
                        <a:t>NUMERACY</a:t>
                      </a:r>
                      <a:endParaRPr/>
                    </a:p>
                    <a:p>
                      <a:pPr marL="0" marR="0" lvl="0" indent="0" algn="ctr"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Students show high growth in Mathematics, but need more proficient achievement scores on achievement scores</a:t>
                      </a:r>
                      <a:endParaRPr sz="1200" b="1" u="none" strike="noStrike" cap="none"/>
                    </a:p>
                  </a:txBody>
                  <a:tcPr marL="45000" marR="45000" marT="22500" marB="22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8627"/>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200" b="1" u="none" strike="noStrike" cap="none"/>
                        <a:t>WHOLE CHILD &amp; STUDENT SUPPORT</a:t>
                      </a:r>
                      <a:endParaRPr/>
                    </a:p>
                    <a:p>
                      <a:pPr marL="0" marR="0" lvl="0" indent="0" algn="ctr"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Student absenteeism is increasing despite school student incentive efforts.</a:t>
                      </a:r>
                      <a:endParaRPr sz="1200" b="1" u="none" strike="noStrike" cap="none"/>
                    </a:p>
                  </a:txBody>
                  <a:tcPr marL="45000" marR="45000" marT="22500" marB="22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0000"/>
                      </a:srgbClr>
                    </a:solidFill>
                  </a:tcPr>
                </a:tc>
                <a:extLst>
                  <a:ext uri="{0D108BD9-81ED-4DB2-BD59-A6C34878D82A}">
                    <a16:rowId xmlns:a16="http://schemas.microsoft.com/office/drawing/2014/main" val="10001"/>
                  </a:ext>
                </a:extLst>
              </a:tr>
            </a:tbl>
          </a:graphicData>
        </a:graphic>
      </p:graphicFrame>
      <p:grpSp>
        <p:nvGrpSpPr>
          <p:cNvPr id="297" name="Google Shape;297;p9"/>
          <p:cNvGrpSpPr/>
          <p:nvPr/>
        </p:nvGrpSpPr>
        <p:grpSpPr>
          <a:xfrm>
            <a:off x="9596936" y="89974"/>
            <a:ext cx="244703" cy="243234"/>
            <a:chOff x="3798613" y="3080850"/>
            <a:chExt cx="372881" cy="370643"/>
          </a:xfrm>
        </p:grpSpPr>
        <p:sp>
          <p:nvSpPr>
            <p:cNvPr id="298" name="Google Shape;298;p9"/>
            <p:cNvSpPr/>
            <p:nvPr/>
          </p:nvSpPr>
          <p:spPr>
            <a:xfrm>
              <a:off x="3807306" y="3081992"/>
              <a:ext cx="364188" cy="369501"/>
            </a:xfrm>
            <a:prstGeom prst="ellipse">
              <a:avLst/>
            </a:prstGeom>
            <a:noFill/>
            <a:ln w="38100" cap="flat" cmpd="sng">
              <a:solidFill>
                <a:srgbClr val="A552D9"/>
              </a:solidFill>
              <a:prstDash val="solid"/>
              <a:round/>
              <a:headEnd type="none" w="sm" len="sm"/>
              <a:tailEnd type="none" w="sm" len="sm"/>
            </a:ln>
          </p:spPr>
          <p:txBody>
            <a:bodyPr spcFirstLastPara="1" wrap="square" lIns="79975" tIns="39975" rIns="79975" bIns="39975" anchor="ctr" anchorCtr="0">
              <a:noAutofit/>
            </a:bodyPr>
            <a:lstStyle/>
            <a:p>
              <a:pPr marL="0" marR="0" lvl="0" indent="0" algn="ctr" rtl="0">
                <a:spcBef>
                  <a:spcPts val="0"/>
                </a:spcBef>
                <a:spcAft>
                  <a:spcPts val="0"/>
                </a:spcAft>
                <a:buNone/>
              </a:pPr>
              <a:endParaRPr sz="918">
                <a:solidFill>
                  <a:srgbClr val="FFFFFF"/>
                </a:solidFill>
                <a:latin typeface="Avenir"/>
                <a:ea typeface="Avenir"/>
                <a:cs typeface="Avenir"/>
                <a:sym typeface="Avenir"/>
              </a:endParaRPr>
            </a:p>
          </p:txBody>
        </p:sp>
        <p:sp>
          <p:nvSpPr>
            <p:cNvPr id="299" name="Google Shape;299;p9"/>
            <p:cNvSpPr/>
            <p:nvPr/>
          </p:nvSpPr>
          <p:spPr>
            <a:xfrm>
              <a:off x="3883331" y="3162965"/>
              <a:ext cx="203445" cy="206413"/>
            </a:xfrm>
            <a:prstGeom prst="ellipse">
              <a:avLst/>
            </a:prstGeom>
            <a:noFill/>
            <a:ln w="38100" cap="flat" cmpd="sng">
              <a:solidFill>
                <a:srgbClr val="A552D9"/>
              </a:solidFill>
              <a:prstDash val="solid"/>
              <a:round/>
              <a:headEnd type="none" w="sm" len="sm"/>
              <a:tailEnd type="none" w="sm" len="sm"/>
            </a:ln>
          </p:spPr>
          <p:txBody>
            <a:bodyPr spcFirstLastPara="1" wrap="square" lIns="79975" tIns="39975" rIns="79975" bIns="39975" anchor="ctr" anchorCtr="0">
              <a:noAutofit/>
            </a:bodyPr>
            <a:lstStyle/>
            <a:p>
              <a:pPr marL="0" marR="0" lvl="0" indent="0" algn="ctr" rtl="0">
                <a:spcBef>
                  <a:spcPts val="0"/>
                </a:spcBef>
                <a:spcAft>
                  <a:spcPts val="0"/>
                </a:spcAft>
                <a:buNone/>
              </a:pPr>
              <a:endParaRPr sz="918">
                <a:solidFill>
                  <a:srgbClr val="FFFFFF"/>
                </a:solidFill>
                <a:latin typeface="Avenir"/>
                <a:ea typeface="Avenir"/>
                <a:cs typeface="Avenir"/>
                <a:sym typeface="Avenir"/>
              </a:endParaRPr>
            </a:p>
          </p:txBody>
        </p:sp>
        <p:cxnSp>
          <p:nvCxnSpPr>
            <p:cNvPr id="300" name="Google Shape;300;p9"/>
            <p:cNvCxnSpPr/>
            <p:nvPr/>
          </p:nvCxnSpPr>
          <p:spPr>
            <a:xfrm>
              <a:off x="3798613" y="3080850"/>
              <a:ext cx="210209" cy="197407"/>
            </a:xfrm>
            <a:prstGeom prst="straightConnector1">
              <a:avLst/>
            </a:prstGeom>
            <a:noFill/>
            <a:ln w="28575" cap="flat" cmpd="sng">
              <a:solidFill>
                <a:srgbClr val="A552D9"/>
              </a:solidFill>
              <a:prstDash val="solid"/>
              <a:round/>
              <a:headEnd type="none" w="sm" len="sm"/>
              <a:tailEnd type="triangle" w="med" len="med"/>
            </a:ln>
          </p:spPr>
        </p:cxnSp>
      </p:grpSp>
      <p:graphicFrame>
        <p:nvGraphicFramePr>
          <p:cNvPr id="301" name="Google Shape;301;p9"/>
          <p:cNvGraphicFramePr/>
          <p:nvPr/>
        </p:nvGraphicFramePr>
        <p:xfrm>
          <a:off x="1524000" y="5256155"/>
          <a:ext cx="3000000" cy="3000000"/>
        </p:xfrm>
        <a:graphic>
          <a:graphicData uri="http://schemas.openxmlformats.org/drawingml/2006/table">
            <a:tbl>
              <a:tblPr>
                <a:noFill/>
                <a:tableStyleId>{622C0E5A-907B-4E59-BCE6-2F36A3F65E94}</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02675">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Progress Monitoring Measures</a:t>
                      </a:r>
                      <a:endParaRPr sz="1000" u="none" strike="noStrike" cap="none"/>
                    </a:p>
                  </a:txBody>
                  <a:tcPr marL="45000" marR="45000" marT="22500" marB="22500">
                    <a:solidFill>
                      <a:schemeClr val="dk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99175">
                <a:tc>
                  <a:txBody>
                    <a:bodyPr/>
                    <a:lstStyle/>
                    <a:p>
                      <a:pPr marL="457200" marR="0" lvl="0" indent="-228600" algn="l" rtl="0">
                        <a:lnSpc>
                          <a:spcPct val="100000"/>
                        </a:lnSpc>
                        <a:spcBef>
                          <a:spcPts val="0"/>
                        </a:spcBef>
                        <a:spcAft>
                          <a:spcPts val="0"/>
                        </a:spcAft>
                        <a:buClr>
                          <a:srgbClr val="000000"/>
                        </a:buClr>
                        <a:buSzPts val="1000"/>
                        <a:buFont typeface="Arial"/>
                        <a:buNone/>
                      </a:pPr>
                      <a:endParaRPr sz="900" u="none" strike="noStrike" cap="none"/>
                    </a:p>
                  </a:txBody>
                  <a:tcPr marL="45000" marR="45000" marT="22500" marB="22500" anchor="ctr">
                    <a:solidFill>
                      <a:srgbClr val="990099">
                        <a:alpha val="40000"/>
                      </a:srgbClr>
                    </a:solidFill>
                  </a:tcPr>
                </a:tc>
                <a:tc>
                  <a:txBody>
                    <a:bodyPr/>
                    <a:lstStyle/>
                    <a:p>
                      <a:pPr marL="457200" marR="0" lvl="0" indent="-228600" algn="l" rtl="0">
                        <a:lnSpc>
                          <a:spcPct val="100000"/>
                        </a:lnSpc>
                        <a:spcBef>
                          <a:spcPts val="0"/>
                        </a:spcBef>
                        <a:spcAft>
                          <a:spcPts val="0"/>
                        </a:spcAft>
                        <a:buClr>
                          <a:schemeClr val="dk1"/>
                        </a:buClr>
                        <a:buSzPts val="1000"/>
                        <a:buFont typeface="Arial"/>
                        <a:buNone/>
                      </a:pPr>
                      <a:endParaRPr sz="900" u="none" strike="noStrike" cap="none">
                        <a:solidFill>
                          <a:schemeClr val="dk1"/>
                        </a:solidFill>
                      </a:endParaRPr>
                    </a:p>
                  </a:txBody>
                  <a:tcPr marL="45000" marR="45000" marT="22500" marB="22500" anchor="ctr">
                    <a:solidFill>
                      <a:srgbClr val="990099">
                        <a:alpha val="28627"/>
                      </a:srgbClr>
                    </a:solidFill>
                  </a:tcPr>
                </a:tc>
                <a:tc>
                  <a:txBody>
                    <a:bodyPr/>
                    <a:lstStyle/>
                    <a:p>
                      <a:pPr marL="457200" marR="0" lvl="0" indent="-228600" algn="l" rtl="0">
                        <a:lnSpc>
                          <a:spcPct val="100000"/>
                        </a:lnSpc>
                        <a:spcBef>
                          <a:spcPts val="0"/>
                        </a:spcBef>
                        <a:spcAft>
                          <a:spcPts val="0"/>
                        </a:spcAft>
                        <a:buClr>
                          <a:srgbClr val="000000"/>
                        </a:buClr>
                        <a:buSzPts val="1000"/>
                        <a:buFont typeface="Arial"/>
                        <a:buNone/>
                      </a:pPr>
                      <a:endParaRPr sz="900" u="none" strike="noStrike" cap="none"/>
                    </a:p>
                  </a:txBody>
                  <a:tcPr marL="45000" marR="45000" marT="22500" marB="22500" anchor="ctr">
                    <a:solidFill>
                      <a:srgbClr val="990099">
                        <a:alpha val="20000"/>
                      </a:srgbClr>
                    </a:solidFill>
                  </a:tcPr>
                </a:tc>
                <a:extLst>
                  <a:ext uri="{0D108BD9-81ED-4DB2-BD59-A6C34878D82A}">
                    <a16:rowId xmlns:a16="http://schemas.microsoft.com/office/drawing/2014/main" val="10001"/>
                  </a:ext>
                </a:extLst>
              </a:tr>
            </a:tbl>
          </a:graphicData>
        </a:graphic>
      </p:graphicFrame>
      <p:graphicFrame>
        <p:nvGraphicFramePr>
          <p:cNvPr id="302" name="Google Shape;302;p9"/>
          <p:cNvGraphicFramePr/>
          <p:nvPr/>
        </p:nvGraphicFramePr>
        <p:xfrm>
          <a:off x="1524000" y="1712592"/>
          <a:ext cx="3000000" cy="3000000"/>
        </p:xfrm>
        <a:graphic>
          <a:graphicData uri="http://schemas.openxmlformats.org/drawingml/2006/table">
            <a:tbl>
              <a:tblPr>
                <a:noFill/>
                <a:tableStyleId>{622C0E5A-907B-4E59-BCE6-2F36A3F65E94}</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00600">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latin typeface="Arial"/>
                          <a:ea typeface="Arial"/>
                          <a:cs typeface="Arial"/>
                          <a:sym typeface="Arial"/>
                        </a:rPr>
                        <a:t>SMART Goals </a:t>
                      </a:r>
                      <a:r>
                        <a:rPr lang="en-US" sz="1000" u="none" strike="noStrike" cap="none">
                          <a:latin typeface="Arial"/>
                          <a:ea typeface="Arial"/>
                          <a:cs typeface="Arial"/>
                          <a:sym typeface="Arial"/>
                        </a:rPr>
                        <a:t>(Elementary/Middle School)</a:t>
                      </a:r>
                      <a:endParaRPr sz="1000" u="none" strike="noStrike" cap="none">
                        <a:latin typeface="Arial"/>
                        <a:ea typeface="Arial"/>
                        <a:cs typeface="Arial"/>
                        <a:sym typeface="Arial"/>
                      </a:endParaRPr>
                    </a:p>
                  </a:txBody>
                  <a:tcPr marL="45000" marR="45000" marT="22500" marB="22500">
                    <a:lnB w="12700"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90325">
                <a:tc>
                  <a:txBody>
                    <a:bodyPr/>
                    <a:lstStyle/>
                    <a:p>
                      <a:pPr marL="0" marR="0" lvl="0" indent="0" algn="l" rtl="0">
                        <a:lnSpc>
                          <a:spcPct val="123808"/>
                        </a:lnSpc>
                        <a:spcBef>
                          <a:spcPts val="0"/>
                        </a:spcBef>
                        <a:spcAft>
                          <a:spcPts val="0"/>
                        </a:spcAft>
                        <a:buClr>
                          <a:schemeClr val="dk1"/>
                        </a:buClr>
                        <a:buSzPts val="1200"/>
                        <a:buFont typeface="Avenir"/>
                        <a:buNone/>
                      </a:pPr>
                      <a:r>
                        <a:rPr lang="en-US" sz="1200" b="1" i="0" u="none" strike="noStrike" cap="none"/>
                        <a:t>•The percentage of students in grades 3-5 scoring proficient or above in reading/ELA will increase from 9% to 14% and decrease the percentage of students scoring beginning from 65% to 60% on the 2023 GMAS.</a:t>
                      </a:r>
                      <a:endParaRPr sz="1200" u="none" strike="noStrike" cap="none"/>
                    </a:p>
                  </a:txBody>
                  <a:tcPr marL="45000" marR="45000" marT="22500" marB="225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90099">
                        <a:alpha val="40000"/>
                      </a:srgbClr>
                    </a:solidFill>
                  </a:tcPr>
                </a:tc>
                <a:tc>
                  <a:txBody>
                    <a:bodyPr/>
                    <a:lstStyle/>
                    <a:p>
                      <a:pPr marL="0" marR="0" lvl="0" indent="0" algn="l" rtl="0">
                        <a:lnSpc>
                          <a:spcPct val="123808"/>
                        </a:lnSpc>
                        <a:spcBef>
                          <a:spcPts val="0"/>
                        </a:spcBef>
                        <a:spcAft>
                          <a:spcPts val="0"/>
                        </a:spcAft>
                        <a:buClr>
                          <a:schemeClr val="dk1"/>
                        </a:buClr>
                        <a:buSzPts val="1200"/>
                        <a:buFont typeface="Avenir"/>
                        <a:buNone/>
                      </a:pPr>
                      <a:r>
                        <a:rPr lang="en-US" sz="1200" b="1" i="0" u="none" strike="noStrike" cap="none"/>
                        <a:t>•</a:t>
                      </a:r>
                      <a:r>
                        <a:rPr lang="en-US" sz="1200" b="1" i="0" u="none" strike="noStrike" cap="none">
                          <a:solidFill>
                            <a:schemeClr val="dk1"/>
                          </a:solidFill>
                        </a:rPr>
                        <a:t>The percentage of students in grades 3-5 scoring proficient or above in Math will increase from 7% to 12% and decrease the percentage of students scoring beginning from 63% to 58% on the 2023 GMAS.</a:t>
                      </a:r>
                      <a:endParaRPr sz="1200" u="none" strike="noStrike" cap="none">
                        <a:solidFill>
                          <a:schemeClr val="dk1"/>
                        </a:solidFill>
                      </a:endParaRPr>
                    </a:p>
                  </a:txBody>
                  <a:tcPr marL="45000" marR="45000" marT="22500" marB="225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90099">
                        <a:alpha val="28627"/>
                      </a:srgbClr>
                    </a:solidFill>
                  </a:tcPr>
                </a:tc>
                <a:tc>
                  <a:txBody>
                    <a:bodyPr/>
                    <a:lstStyle/>
                    <a:p>
                      <a:pPr marL="0" marR="0" lvl="0" indent="0" algn="l" rtl="0">
                        <a:lnSpc>
                          <a:spcPct val="100000"/>
                        </a:lnSpc>
                        <a:spcBef>
                          <a:spcPts val="0"/>
                        </a:spcBef>
                        <a:spcAft>
                          <a:spcPts val="0"/>
                        </a:spcAft>
                        <a:buClr>
                          <a:schemeClr val="dk1"/>
                        </a:buClr>
                        <a:buSzPts val="1200"/>
                        <a:buFont typeface="Avenir"/>
                        <a:buNone/>
                      </a:pPr>
                      <a:r>
                        <a:rPr lang="en-US" sz="1200" b="1" i="0" u="none" strike="noStrike" cap="none"/>
                        <a:t>•The Average Daily Attendance rate will increase from 88% to 93% during the 2022-2023 school year. </a:t>
                      </a:r>
                      <a:endParaRPr sz="1200" u="none" strike="noStrike" cap="none"/>
                    </a:p>
                  </a:txBody>
                  <a:tcPr marL="45000" marR="45000" marT="22500" marB="225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90099">
                        <a:alpha val="20000"/>
                      </a:srgbClr>
                    </a:solidFill>
                  </a:tcPr>
                </a:tc>
                <a:extLst>
                  <a:ext uri="{0D108BD9-81ED-4DB2-BD59-A6C34878D82A}">
                    <a16:rowId xmlns:a16="http://schemas.microsoft.com/office/drawing/2014/main" val="10001"/>
                  </a:ext>
                </a:extLst>
              </a:tr>
            </a:tbl>
          </a:graphicData>
        </a:graphic>
      </p:graphicFrame>
      <p:graphicFrame>
        <p:nvGraphicFramePr>
          <p:cNvPr id="303" name="Google Shape;303;p9"/>
          <p:cNvGraphicFramePr/>
          <p:nvPr/>
        </p:nvGraphicFramePr>
        <p:xfrm>
          <a:off x="1524000" y="3472032"/>
          <a:ext cx="3000000" cy="3000000"/>
        </p:xfrm>
        <a:graphic>
          <a:graphicData uri="http://schemas.openxmlformats.org/drawingml/2006/table">
            <a:tbl>
              <a:tblPr>
                <a:noFill/>
                <a:tableStyleId>{622C0E5A-907B-4E59-BCE6-2F36A3F65E94}</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05050">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latin typeface="Arial"/>
                          <a:ea typeface="Arial"/>
                          <a:cs typeface="Arial"/>
                          <a:sym typeface="Arial"/>
                        </a:rPr>
                        <a:t>SMART Goals (High School)</a:t>
                      </a:r>
                      <a:endParaRPr sz="1000" u="none" strike="noStrike" cap="none">
                        <a:latin typeface="Arial"/>
                        <a:ea typeface="Arial"/>
                        <a:cs typeface="Arial"/>
                        <a:sym typeface="Arial"/>
                      </a:endParaRPr>
                    </a:p>
                  </a:txBody>
                  <a:tcPr marL="45000" marR="45000" marT="22500" marB="225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10575">
                <a:tc>
                  <a:txBody>
                    <a:bodyPr/>
                    <a:lstStyle/>
                    <a:p>
                      <a:pPr marL="0" marR="0" lvl="0" indent="0" algn="ctr" rtl="0">
                        <a:lnSpc>
                          <a:spcPct val="115000"/>
                        </a:lnSpc>
                        <a:spcBef>
                          <a:spcPts val="0"/>
                        </a:spcBef>
                        <a:spcAft>
                          <a:spcPts val="0"/>
                        </a:spcAft>
                        <a:buClr>
                          <a:srgbClr val="000000"/>
                        </a:buClr>
                        <a:buSzPts val="1100"/>
                        <a:buFont typeface="Arial"/>
                        <a:buNone/>
                      </a:pPr>
                      <a:endParaRPr sz="900" b="1" u="none" strike="noStrike" cap="none">
                        <a:latin typeface="Arial"/>
                        <a:ea typeface="Arial"/>
                        <a:cs typeface="Arial"/>
                        <a:sym typeface="Arial"/>
                      </a:endParaRPr>
                    </a:p>
                  </a:txBody>
                  <a:tcPr marL="45000" marR="45000" marT="22500" marB="22500" anchor="ctr">
                    <a:solidFill>
                      <a:srgbClr val="990099">
                        <a:alpha val="40000"/>
                      </a:srgbClr>
                    </a:solidFill>
                  </a:tcPr>
                </a:tc>
                <a:tc>
                  <a:txBody>
                    <a:bodyPr/>
                    <a:lstStyle/>
                    <a:p>
                      <a:pPr marL="0" marR="0" lvl="0" indent="0" algn="ctr" rtl="0">
                        <a:lnSpc>
                          <a:spcPct val="115000"/>
                        </a:lnSpc>
                        <a:spcBef>
                          <a:spcPts val="0"/>
                        </a:spcBef>
                        <a:spcAft>
                          <a:spcPts val="0"/>
                        </a:spcAft>
                        <a:buClr>
                          <a:srgbClr val="000000"/>
                        </a:buClr>
                        <a:buSzPts val="1100"/>
                        <a:buFont typeface="Arial"/>
                        <a:buNone/>
                      </a:pPr>
                      <a:endParaRPr sz="800" b="1" u="none" strike="noStrike" cap="none">
                        <a:latin typeface="Arial"/>
                        <a:ea typeface="Arial"/>
                        <a:cs typeface="Arial"/>
                        <a:sym typeface="Arial"/>
                      </a:endParaRPr>
                    </a:p>
                  </a:txBody>
                  <a:tcPr marL="45000" marR="45000" marT="22500" marB="22500" anchor="ctr">
                    <a:solidFill>
                      <a:srgbClr val="990099">
                        <a:alpha val="28627"/>
                      </a:srgbClr>
                    </a:solidFill>
                  </a:tcPr>
                </a:tc>
                <a:tc>
                  <a:txBody>
                    <a:bodyPr/>
                    <a:lstStyle/>
                    <a:p>
                      <a:pPr marL="0" marR="0" lvl="0" indent="0" algn="ctr" rtl="0">
                        <a:lnSpc>
                          <a:spcPct val="100000"/>
                        </a:lnSpc>
                        <a:spcBef>
                          <a:spcPts val="0"/>
                        </a:spcBef>
                        <a:spcAft>
                          <a:spcPts val="0"/>
                        </a:spcAft>
                        <a:buClr>
                          <a:srgbClr val="000000"/>
                        </a:buClr>
                        <a:buSzPts val="1050"/>
                        <a:buFont typeface="Arial"/>
                        <a:buNone/>
                      </a:pPr>
                      <a:endParaRPr sz="900" b="1" u="none" strike="noStrike" cap="none">
                        <a:latin typeface="Arial"/>
                        <a:ea typeface="Arial"/>
                        <a:cs typeface="Arial"/>
                        <a:sym typeface="Arial"/>
                      </a:endParaRPr>
                    </a:p>
                  </a:txBody>
                  <a:tcPr marL="45000" marR="45000" marT="22500" marB="22500" anchor="ctr">
                    <a:solidFill>
                      <a:srgbClr val="990099">
                        <a:alpha val="20000"/>
                      </a:srgbClr>
                    </a:solid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ShapesVTI">
  <a:themeElements>
    <a:clrScheme name="APS 5">
      <a:dk1>
        <a:srgbClr val="000000"/>
      </a:dk1>
      <a:lt1>
        <a:srgbClr val="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1644</Words>
  <Application>Microsoft Office PowerPoint</Application>
  <PresentationFormat>Widescreen</PresentationFormat>
  <Paragraphs>184</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Avenir</vt:lpstr>
      <vt:lpstr>Verdana</vt:lpstr>
      <vt:lpstr>Twentieth Century</vt:lpstr>
      <vt:lpstr>Calibri</vt:lpstr>
      <vt:lpstr>ShapesVTI</vt:lpstr>
      <vt:lpstr>Dobbs Elementary  GO Team Meeting #2</vt:lpstr>
      <vt:lpstr>Where We Are</vt:lpstr>
      <vt:lpstr>Timeline for GO Teams</vt:lpstr>
      <vt:lpstr>Discussion Items</vt:lpstr>
      <vt:lpstr>Current Strategic Plan</vt:lpstr>
      <vt:lpstr>STRATEGIC PLAN SMART GOALS</vt:lpstr>
      <vt:lpstr>PowerPoint Presentation</vt:lpstr>
      <vt:lpstr>PowerPoint Presentation</vt:lpstr>
      <vt:lpstr>PowerPoint Presentation</vt:lpstr>
      <vt:lpstr>Our Current Progress Monitoring Measures </vt:lpstr>
      <vt:lpstr>MAPS Data</vt:lpstr>
      <vt:lpstr>Data</vt:lpstr>
      <vt:lpstr>GO Team Discussion: Data Protocol</vt:lpstr>
      <vt:lpstr>Strategic planning will help you fully uncover your available options, set priorities for them, and define the methods to achieve them.</vt:lpstr>
      <vt:lpstr>Where we’re going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Dobbs Elementary  GO Team Meeting #2</dc:title>
  <dc:creator>Jacobi, Diane</dc:creator>
  <cp:lastModifiedBy>McIntyre, Qualyn</cp:lastModifiedBy>
  <cp:revision>1</cp:revision>
  <dcterms:created xsi:type="dcterms:W3CDTF">2022-09-07T14:53:24Z</dcterms:created>
  <dcterms:modified xsi:type="dcterms:W3CDTF">2023-04-28T14:59:43Z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